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80" r:id="rId21"/>
    <p:sldId id="27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9900CC"/>
    <a:srgbClr val="00FFCC"/>
    <a:srgbClr val="00FF00"/>
    <a:srgbClr val="0000FF"/>
    <a:srgbClr val="14EA28"/>
    <a:srgbClr val="009900"/>
    <a:srgbClr val="7A5004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896A6-89F1-49A8-A001-F9A7DA0BD0BC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01C2C-8294-49EE-A8A5-55C7CF4F30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93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12-05-22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jpeg"/><Relationship Id="rId12" Type="http://schemas.openxmlformats.org/officeDocument/2006/relationships/image" Target="../media/image3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microsoft.com/office/2007/relationships/hdphoto" Target="../media/hdphoto3.wdp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0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49.png"/><Relationship Id="rId5" Type="http://schemas.microsoft.com/office/2007/relationships/hdphoto" Target="../media/hdphoto4.wdp"/><Relationship Id="rId4" Type="http://schemas.openxmlformats.org/officeDocument/2006/relationships/image" Target="../media/image48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0.jpe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59.png"/><Relationship Id="rId5" Type="http://schemas.microsoft.com/office/2007/relationships/hdphoto" Target="../media/hdphoto5.wdp"/><Relationship Id="rId4" Type="http://schemas.openxmlformats.org/officeDocument/2006/relationships/image" Target="../media/image58.jpe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3.png"/><Relationship Id="rId4" Type="http://schemas.openxmlformats.org/officeDocument/2006/relationships/image" Target="../media/image6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6.jpe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c/c8/RussiaChuvashia2007-07.png/240px-RussiaChuvashia2007-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7" y="332656"/>
            <a:ext cx="82602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88211" y="1700806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ROSJA</a:t>
            </a:r>
            <a:endParaRPr lang="pl-PL" sz="20000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197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750">
              <a:srgbClr val="3014E7"/>
            </a:gs>
            <a:gs pos="10500">
              <a:srgbClr val="570ED3"/>
            </a:gs>
            <a:gs pos="0">
              <a:srgbClr val="A603AB"/>
            </a:gs>
            <a:gs pos="25000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04394" y="1155520"/>
            <a:ext cx="660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00B0F0"/>
                </a:solidFill>
              </a:rPr>
              <a:t>Kompletny bursztynowy wystrój komnaty zamówiony przez Fryderyka I u gdańskich mistrzów. W ciągu kilkudziesięciu lat, jakie upłynęły od jego zaginięcia bądź zniszczenia, stał się symbolem zaginionego skarbu. Dzieło było imponujące: ściany pokoju o wymiarach 10,5x11,5 m pokrywały precyzyjnie dobrane i obrobione kawałki bursztynu. Tworzyły płaskorzeźby, herby itp.</a:t>
            </a:r>
            <a:endParaRPr lang="pl-PL" sz="2000" dirty="0">
              <a:solidFill>
                <a:srgbClr val="00B0F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37525" y="200834"/>
            <a:ext cx="55034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Bursztynowa Komnata</a:t>
            </a:r>
            <a:endParaRPr lang="pl-PL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upload.wikimedia.org/wikipedia/commons/thumb/8/85/Catherine_Palace_Amber_Room.jpg/220px-Catherine_Palace_Amber_R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6830"/>
            <a:ext cx="2095500" cy="272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8/89/2002-11-15_071b_Puschkin_Bernsteinzimmer.jpg/220px-2002-11-15_071b_Puschkin_Bernsteinzimm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8"/>
            <a:ext cx="209550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2.gstatic.com/images?q=tbn:ANd9GcQAjIlJaQcpDQeSWFjiUqX3hxE7yCMw82f8lsDxFHnXcJEfp00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38" y="4149080"/>
            <a:ext cx="2782710" cy="2084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WFBUWGBcUFhgYGBoXGBcXFxUXGhcYFBcYICYeGBojHBUVHy8gIycpLCwsFh4xNTAqNSYrLCkBCQoKDgwOGg8PGiklHiUpKSkpKSkpLCkqKS4pKSkpLCwsKSkpLCkpLCkpKSkpKSwpLCwpLCkpKSksKSksLCwsLP/AABEIAHkAogMBIgACEQEDEQH/xAAcAAAABwEBAAAAAAAAAAAAAAAAAQMEBQYHAgj/xABAEAABAwIDBQUFBQcCBwAAAAABAAIRAyEEEjEFQVFhcQYTIoGRBzKhscEUI0LR8ENSYnJzsuEk8RUWNVOSorP/xAAYAQADAQEAAAAAAAAAAAAAAAAAAQMCBP/EACcRAAICAgIBAwMFAAAAAAAAAAABAhEDEiFBMSJRYQRCkRMUIzKB/9oADAMBAAIRAxEAPwDG8oyjT0CApidETDIAAmwSj6ThcpWAm5g4IZBwHojJQTEjlzBy9AjLBy9Ag4oEoGclo5eiKBwCWpUS4WE/JcmnFt6AOA0cAjyDl6BG4IpQARbyCLIOAXSCAOmUxwGqJjBwGvBGw6+vxRt1QAMg4D0R5RwHoguggRyWjgPREGjgPQI4QhAgZBwHoERYOA9AlCuUAM36n8kET9T1QQMkNmNlw/W4p1jgcmaLEfUgA87KPoPj4KTxeOL2tBJJA0JlTfk0yNxGHLHFpNxHxAP1ScLp7iSSdd6JUEBKYYDO2RmEi3G+iTXdGqWuBBiCP90mrAu5plzcrKWYG8jK2BulpvY2VZxmx3NbUqkgBrwyJEyb/BTGw8UQx5JdkNyS61idOJM6BQ21s8jVrXHO1t4vo6DyUMdptDaojXIkEF0CAggggA2C/wAF0DcdI9EqMK4XjS59bHoknAX1mfgUeTN2dKU2Z2WxeIbnoYerVbpma2W+RMSrj7MPZt9qLcTiGE4fMRTbp3rmzrOjAR5wVt1TBtpBgY22gY0hkAC0DRSlkrhFo4k/7M8v7R7OYmgJrYerSbxc2B5nQKNC9dYjDBzC1zA4EQWGCIPK4K87+03si3B4jPSGWlUkho/A4G4H8O8cE45OmKWPtFLcUAgVzKoTGr9T1QQfqUEALsGnl8VK4Km055kBrc8xF/0FFN08von+NxZJIBsWMbb+EBPszMZubvtrEIiEZKBS7NnKDUEZsnYid7PiRoHAOywb5SbgskwOfRH2ml2IFMe8ABrAzHXXSwA8kzwlVjaQc5uYisDw8IbJCaYzEF9R7uLifjYeiFCKV9kUntYgRe6IBK0qRcYGu7nF46lP6ey5FPxNILyHRMjwtIBB03iVi68lHNIiip87DzwWiJaC07iRuMWnmuMLsqmcS+k7M3XLG4gAmeX5p3R+7Y7IHyBDTmIDTN7cIWJTIZcl8RE6zcrS1mUuc4sdAtbnpcz6I9g9mDi8Q+kKgphrc73awA4CWxvhOxOQmS7NOgl038AjrqpDsjsIVqrzSflvkImDlEZmk6R81zSyOEWzf0vMuTW9hYZ2Dp0QXtq4drcjH0wWENJEOc0EtqDfIggk2VuGBa6HQCdRvA6KHwNJ7aYZ4cgADfCBA0tHmpnDOhuvRPG+2dUsnPBxiK14j0WUe1OgKgfIu1st6t1Wh4/EEuEHU/DdbjKp3bvZmUGoXAtIqEnT3W3F+ankb4r3HDIlL/DAgURQlGAu9E6sbPNygiqMuepRphqxdhsOgRyu6WGcRYbgf0FtXs39lFAUKeIxVMValRoqBjj4KbXEFlvxOy3JP7wSlJRBRvkxJt9IJ4SjLd2i9X7Q7MYOq17amGonvfDZjQ50aXAEEKjdpvZlgXCsxlFmHqMouq06rXuDYZBIq0ycpsDLhfosrIm6DWjCTT5pSjhS4E2tBvYwSBYb4meicYLHBj2P7tpi8HQz1lPaG15cWU6PvkZWgZn5zbw8zMRCbcvYlJy6RGuwpECbGSIvJFoHHX4oYrB5TAObSbEXIBIHGJWw9jvZXVqvFXEtdh6JEGkXffPiIzZbUhIm11c6/sj2Y8z9nAOpipUvzPiuVnd9m4JvyebtnuaHHOQ0gS0zEEG0c+SlGY6m5wcczhlGbK0+J4nXdwXoHZnsuwOHqtqU6LAW8Zf65yQss9smwqVLaI7trKbX0GPLWgAF2eo0kAW0DUoxjlZnJjiuWUjE4yXtcGvBDnGQBOgAvv0nzSjNrmCCHEEQfdJk9UgzZYLi2Y4XTSpQIJadZsdyq8KSohUJE2zE0nsLXOqUgJ8IbLnSYguEhrRIkkSrB7OqWCFVpq4o0GlhLw9wp+PcGE67jLfNUWpg3RIuEmKbhx4+fH4BPRKNUVglHwelaPbLZlIf9RpOG8F7Xk+glCr23wVQE0cVQcBu7wMPXK+LLzSakm8ygW8p6iVJ4Yy4XBu17G+YntxQa8RjMO0tzEgnOCSLEEGx4fJUP2jdvhihka8FuUiKbgRM6kkXneAAqC3yHRGVOH06g7tsewjC7YxK0cKTolDRix6yrnTjx/cRtb3j1PzQRVj4j1PzQQIeCv4QA58xHKIWnbO9u7qVNjDhQS1rGSKhAORmXSLSBKkdh9jqDsPReaTDmpUnGReTTaTPqn7uxeFue7pwBJsEpYtuiW2qKZtX2y4mo1raE0Ia9rpd3mYOIINx4S2LHmqzju2mLrd5nxNR3eiKgmA5pABaYHuwIgLVj2VwcTkp35BJM7I4Unw0mHo0IjiUeg2bMSLv1+XJat7GNg0Gh2NrgOc14p0G6wfxOI089ylz2Soj9m3/AMQk39n6QuGNHlx16W4JZIzkqXBqKiW3aHtNwtKnVq5w5lIljWhwz1qu8NZqGi3jNlk+3fbNj65dkeKLCbNaPEBwLjqrO7YWHGtNk/yifVcHY2HbP3bPRRWJJVPk3z9pX9ie1nEmrTp4iqGUXFrKtRrZe1s+8B6TylSftq2rRr4vDuw9WnVy0DnLXB4jvJAkGJN7J23BYYQe6aONhKeDY+GLQRSb6BVw41HmCRKe0vJltPEuadWu365XGRwO4aJ7hnUq0NLSLXJIaQf4eS0J2x6EQabRPIeSZ4jYlGb026fuq+8o+SD+nvlOmZ1isO6i4ts4atOoI+hCavxDXbiDwWm/8tYdxvRZe8xCkMP2RwoF6TZ1gDTnzWouUnwhuKjyY5l5Id1w6LWNodmcMzxuYwRck7vLeq4NkMr1TkYGsmBES428XS6MkXEzuikhnX0RAx+t60er2eptLWFoDWXquG7eGxvJsEKGy6T+8qupNAE02Ni0xJd1Fgpq7o34KJhLNknW6OtfmZg9CtNb2fo/ZyzI0N7vhvgX6qL2fsWkGB2QQ0eLkANZQ8dSL/vE46qJl1VviPU/NBSG1GHv6v8AUf8A3FBPUzuvY2fYT/8AS0fFH3FH/wCTErIAmJ89U67MbKd9loGQJoUSPOkwpapsm8A+aNZLyV2RH99YwAPIo8FUIfb5KU/4a0HdPWIRYfZpa4OBGt4v80KHJmUuKHD8QC0eECOSY1q8/gUs+kIn19UjWpW3j6roq0QTohcSJuABboo12EJNxpHmrC6iRuEJF2DuN6jPDZWOWivvw26RPNPMGIbHqpWrggJgToVHvbJKIYadj32G1aCRF7o8PTNy7TQSlcJRu3MOqenDjdM/ms6bcsNkkNabIvE7uiXxmNFNhJgaXR4p7aVPM6waPEfrzKg9n1a2IL84y0n2y6lzAZbm3X1V3cfC5OSfqdEVtLaLsS+CC1vDiN5J39E72WA1waIsQfIfmQFaafZyjkJqGOH+VU69VlEvIIcXE06fEgXJCm4zi7kZSSTa6E9rbTDBl194u5xqTzUlSw+XCttctc89XSfyVdewv8O97mNM6nM4Zo8h8Fa8RVhsbtPICPosKTk3L8Da1ivl2NPtoGGB35I9G/4TXB1B3TWHR8E9AJPyHqhSMYZ4icrnNHITIH/shR2fUNLvWas8LWz7wHvz1sB/KhNykn8GlDVO/czzbdYnE1/6tT+8ok32liA6tUMG73m4vdx1RLW3wUN/7JYsOwlBs/saI8xSYpTuoJvcbt6g8HssjB4WpT944egXN/e+5ZEc05wm1s1nSHb54jir3YlaHrq0G4+qcUnZudjcJtiWB0EEX571wA5nP5JAPnGE1q1BxklJ18b4ecyQkmPkTfpotJ2ZoVDbcZXZgNif11SNF1yAEu2l+ty1Qg3U82iYV6FiN6lHPiw0TPG2NtDqstWNSZE0mZTdOA8l0+QShAkkqJ25tVtCkXk8h14BCgTy5a4RF9pdod7UZQDgWM8VWDcmbC3JdU9qZGkNi36Cr2GxYDHOcQHOhxsTu0v6KLxuOq1N2Rh/FEGOJWP1VC5SJRjLI9YktjO0Fas8UqRHiMZpJygzPpEnpzSFWvL2Ae60ZWzvEyXHhmN+iRwDO5oOdfPVllMaOA/E/qYhJs4HWwnhxXLkyNnWoKPpRMYRsVqJF/G47z7rDJv1Vmp0WuzZnQ3U3vu0KqOyHZsUADLWNdfqA2/VSHaPa5Y0UmEZ3WgbgdSU8b4bfhGM6qSigDGsLcUxhLmFzXMPwI9QpjD1C2gKY1yiTvmCXfEqo4OkGuaLhoGZ44MabyeZ+asNXFyMzCYcJkHSU8PKbFneqS+TL9qNPf1b/tH/ANxQSm12/wCorf1H/wB5QQVs9G9n8I52CwstJH2ehuP/AGWf5XG1+zhcMzWljxoYPxsvPO4dG/2hE/RVbpGqs26jtCpT8D2lp0Eix6EqTptzjwtN+R13rztW3frcF0z80tmZSPRD8PyIPQ/klMPQOWIPofyXnMomp7tA42ekvs+XcfRIvn90x0XnRyI7lRZHRjU9EVnFugPoUwr1nEzBjoVhCTKTyOw0N3+0NAzPFo4HXgqFtfaj61c5hDadmt5xYkKiuTSpqeqzLI2qJLAm7bL5Ue6u4Ma0hg1MaxoB8SnD8M0v7sjwU295WJ5e6yeaz5n0XB/EubS3bOqPpVIutTFCpUzAGBoYiSNB/KPzQxTsvijnxvzVJCPiiUQx+lo0Tsthy2m+qRJI+pTV7/G57gXPeSAN8TYBUunok3bkpRtUOK/kci87TxApU8kfe1ffuIY0e62OM3XWztuAUcuU2AEmBcaqg1dT5fVcjT9cFSPp4RLJjWR2x9jquaq8wbvcfVxQTJ2qJYstoj//2Q=="/>
          <p:cNvSpPr>
            <a:spLocks noChangeAspect="1" noChangeArrowheads="1"/>
          </p:cNvSpPr>
          <p:nvPr/>
        </p:nvSpPr>
        <p:spPr bwMode="auto">
          <a:xfrm>
            <a:off x="155575" y="-547688"/>
            <a:ext cx="15430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data:image/jpeg;base64,/9j/4AAQSkZJRgABAQAAAQABAAD/2wCEAAkGBhQSERUUExQWFBUWGBcUFhgYGBoXGBcXFxUXGhcYFBcYICYeGBojHBUVHy8gIycpLCwsFh4xNTAqNSYrLCkBCQoKDgwOGg8PGiklHiUpKSkpKSkpLCkqKS4pKSkpLCwsKSkpLCkpLCkpKSkpKSwpLCwpLCkpKSksKSksLCwsLP/AABEIAHkAogMBIgACEQEDEQH/xAAcAAAABwEBAAAAAAAAAAAAAAAAAQMEBQYHAgj/xABAEAABAwIDBQUFBQcCBwAAAAABAAIRAyEEEjEFQVFhcQYTIoGRBzKhscEUI0LR8ENSYnJzsuEk8RUWNVOSorP/xAAYAQADAQEAAAAAAAAAAAAAAAAAAQMCBP/EACcRAAICAgIBAwMFAAAAAAAAAAABAhEDEiFBMSJRYQRCkRMUIzKB/9oADAMBAAIRAxEAPwDG8oyjT0CApidETDIAAmwSj6ThcpWAm5g4IZBwHojJQTEjlzBy9AjLBy9Ag4oEoGclo5eiKBwCWpUS4WE/JcmnFt6AOA0cAjyDl6BG4IpQARbyCLIOAXSCAOmUxwGqJjBwGvBGw6+vxRt1QAMg4D0R5RwHoguggRyWjgPREGjgPQI4QhAgZBwHoERYOA9AlCuUAM36n8kET9T1QQMkNmNlw/W4p1jgcmaLEfUgA87KPoPj4KTxeOL2tBJJA0JlTfk0yNxGHLHFpNxHxAP1ScLp7iSSdd6JUEBKYYDO2RmEi3G+iTXdGqWuBBiCP90mrAu5plzcrKWYG8jK2BulpvY2VZxmx3NbUqkgBrwyJEyb/BTGw8UQx5JdkNyS61idOJM6BQ21s8jVrXHO1t4vo6DyUMdptDaojXIkEF0CAggggA2C/wAF0DcdI9EqMK4XjS59bHoknAX1mfgUeTN2dKU2Z2WxeIbnoYerVbpma2W+RMSrj7MPZt9qLcTiGE4fMRTbp3rmzrOjAR5wVt1TBtpBgY22gY0hkAC0DRSlkrhFo4k/7M8v7R7OYmgJrYerSbxc2B5nQKNC9dYjDBzC1zA4EQWGCIPK4K87+03si3B4jPSGWlUkho/A4G4H8O8cE45OmKWPtFLcUAgVzKoTGr9T1QQfqUEALsGnl8VK4Km055kBrc8xF/0FFN08von+NxZJIBsWMbb+EBPszMZubvtrEIiEZKBS7NnKDUEZsnYid7PiRoHAOywb5SbgskwOfRH2ml2IFMe8ABrAzHXXSwA8kzwlVjaQc5uYisDw8IbJCaYzEF9R7uLifjYeiFCKV9kUntYgRe6IBK0qRcYGu7nF46lP6ey5FPxNILyHRMjwtIBB03iVi68lHNIiip87DzwWiJaC07iRuMWnmuMLsqmcS+k7M3XLG4gAmeX5p3R+7Y7IHyBDTmIDTN7cIWJTIZcl8RE6zcrS1mUuc4sdAtbnpcz6I9g9mDi8Q+kKgphrc73awA4CWxvhOxOQmS7NOgl038AjrqpDsjsIVqrzSflvkImDlEZmk6R81zSyOEWzf0vMuTW9hYZ2Dp0QXtq4drcjH0wWENJEOc0EtqDfIggk2VuGBa6HQCdRvA6KHwNJ7aYZ4cgADfCBA0tHmpnDOhuvRPG+2dUsnPBxiK14j0WUe1OgKgfIu1st6t1Wh4/EEuEHU/DdbjKp3bvZmUGoXAtIqEnT3W3F+ankb4r3HDIlL/DAgURQlGAu9E6sbPNygiqMuepRphqxdhsOgRyu6WGcRYbgf0FtXs39lFAUKeIxVMValRoqBjj4KbXEFlvxOy3JP7wSlJRBRvkxJt9IJ4SjLd2i9X7Q7MYOq17amGonvfDZjQ50aXAEEKjdpvZlgXCsxlFmHqMouq06rXuDYZBIq0ycpsDLhfosrIm6DWjCTT5pSjhS4E2tBvYwSBYb4meicYLHBj2P7tpi8HQz1lPaG15cWU6PvkZWgZn5zbw8zMRCbcvYlJy6RGuwpECbGSIvJFoHHX4oYrB5TAObSbEXIBIHGJWw9jvZXVqvFXEtdh6JEGkXffPiIzZbUhIm11c6/sj2Y8z9nAOpipUvzPiuVnd9m4JvyebtnuaHHOQ0gS0zEEG0c+SlGY6m5wcczhlGbK0+J4nXdwXoHZnsuwOHqtqU6LAW8Zf65yQss9smwqVLaI7trKbX0GPLWgAF2eo0kAW0DUoxjlZnJjiuWUjE4yXtcGvBDnGQBOgAvv0nzSjNrmCCHEEQfdJk9UgzZYLi2Y4XTSpQIJadZsdyq8KSohUJE2zE0nsLXOqUgJ8IbLnSYguEhrRIkkSrB7OqWCFVpq4o0GlhLw9wp+PcGE67jLfNUWpg3RIuEmKbhx4+fH4BPRKNUVglHwelaPbLZlIf9RpOG8F7Xk+glCr23wVQE0cVQcBu7wMPXK+LLzSakm8ygW8p6iVJ4Yy4XBu17G+YntxQa8RjMO0tzEgnOCSLEEGx4fJUP2jdvhihka8FuUiKbgRM6kkXneAAqC3yHRGVOH06g7tsewjC7YxK0cKTolDRix6yrnTjx/cRtb3j1PzQRVj4j1PzQQIeCv4QA58xHKIWnbO9u7qVNjDhQS1rGSKhAORmXSLSBKkdh9jqDsPReaTDmpUnGReTTaTPqn7uxeFue7pwBJsEpYtuiW2qKZtX2y4mo1raE0Ia9rpd3mYOIINx4S2LHmqzju2mLrd5nxNR3eiKgmA5pABaYHuwIgLVj2VwcTkp35BJM7I4Unw0mHo0IjiUeg2bMSLv1+XJat7GNg0Gh2NrgOc14p0G6wfxOI089ylz2Soj9m3/AMQk39n6QuGNHlx16W4JZIzkqXBqKiW3aHtNwtKnVq5w5lIljWhwz1qu8NZqGi3jNlk+3fbNj65dkeKLCbNaPEBwLjqrO7YWHGtNk/yifVcHY2HbP3bPRRWJJVPk3z9pX9ie1nEmrTp4iqGUXFrKtRrZe1s+8B6TylSftq2rRr4vDuw9WnVy0DnLXB4jvJAkGJN7J23BYYQe6aONhKeDY+GLQRSb6BVw41HmCRKe0vJltPEuadWu365XGRwO4aJ7hnUq0NLSLXJIaQf4eS0J2x6EQabRPIeSZ4jYlGb026fuq+8o+SD+nvlOmZ1isO6i4ts4atOoI+hCavxDXbiDwWm/8tYdxvRZe8xCkMP2RwoF6TZ1gDTnzWouUnwhuKjyY5l5Id1w6LWNodmcMzxuYwRck7vLeq4NkMr1TkYGsmBES428XS6MkXEzuikhnX0RAx+t60er2eptLWFoDWXquG7eGxvJsEKGy6T+8qupNAE02Ni0xJd1Fgpq7o34KJhLNknW6OtfmZg9CtNb2fo/ZyzI0N7vhvgX6qL2fsWkGB2QQ0eLkANZQ8dSL/vE46qJl1VviPU/NBSG1GHv6v8AUf8A3FBPUzuvY2fYT/8AS0fFH3FH/wCTErIAmJ89U67MbKd9loGQJoUSPOkwpapsm8A+aNZLyV2RH99YwAPIo8FUIfb5KU/4a0HdPWIRYfZpa4OBGt4v80KHJmUuKHD8QC0eECOSY1q8/gUs+kIn19UjWpW3j6roq0QTohcSJuABboo12EJNxpHmrC6iRuEJF2DuN6jPDZWOWivvw26RPNPMGIbHqpWrggJgToVHvbJKIYadj32G1aCRF7o8PTNy7TQSlcJRu3MOqenDjdM/ms6bcsNkkNabIvE7uiXxmNFNhJgaXR4p7aVPM6waPEfrzKg9n1a2IL84y0n2y6lzAZbm3X1V3cfC5OSfqdEVtLaLsS+CC1vDiN5J39E72WA1waIsQfIfmQFaafZyjkJqGOH+VU69VlEvIIcXE06fEgXJCm4zi7kZSSTa6E9rbTDBl194u5xqTzUlSw+XCttctc89XSfyVdewv8O97mNM6nM4Zo8h8Fa8RVhsbtPICPosKTk3L8Da1ivl2NPtoGGB35I9G/4TXB1B3TWHR8E9AJPyHqhSMYZ4icrnNHITIH/shR2fUNLvWas8LWz7wHvz1sB/KhNykn8GlDVO/czzbdYnE1/6tT+8ok32liA6tUMG73m4vdx1RLW3wUN/7JYsOwlBs/saI8xSYpTuoJvcbt6g8HssjB4WpT944egXN/e+5ZEc05wm1s1nSHb54jir3YlaHrq0G4+qcUnZudjcJtiWB0EEX571wA5nP5JAPnGE1q1BxklJ18b4ecyQkmPkTfpotJ2ZoVDbcZXZgNif11SNF1yAEu2l+ty1Qg3U82iYV6FiN6lHPiw0TPG2NtDqstWNSZE0mZTdOA8l0+QShAkkqJ25tVtCkXk8h14BCgTy5a4RF9pdod7UZQDgWM8VWDcmbC3JdU9qZGkNi36Cr2GxYDHOcQHOhxsTu0v6KLxuOq1N2Rh/FEGOJWP1VC5SJRjLI9YktjO0Fas8UqRHiMZpJygzPpEnpzSFWvL2Ae60ZWzvEyXHhmN+iRwDO5oOdfPVllMaOA/E/qYhJs4HWwnhxXLkyNnWoKPpRMYRsVqJF/G47z7rDJv1Vmp0WuzZnQ3U3vu0KqOyHZsUADLWNdfqA2/VSHaPa5Y0UmEZ3WgbgdSU8b4bfhGM6qSigDGsLcUxhLmFzXMPwI9QpjD1C2gKY1yiTvmCXfEqo4OkGuaLhoGZ44MabyeZ+asNXFyMzCYcJkHSU8PKbFneqS+TL9qNPf1b/tH/ANxQSm12/wCorf1H/wB5QQVs9G9n8I52CwstJH2ehuP/AGWf5XG1+zhcMzWljxoYPxsvPO4dG/2hE/RVbpGqs26jtCpT8D2lp0Eix6EqTptzjwtN+R13rztW3frcF0z80tmZSPRD8PyIPQ/klMPQOWIPofyXnMomp7tA42ekvs+XcfRIvn90x0XnRyI7lRZHRjU9EVnFugPoUwr1nEzBjoVhCTKTyOw0N3+0NAzPFo4HXgqFtfaj61c5hDadmt5xYkKiuTSpqeqzLI2qJLAm7bL5Ue6u4Ma0hg1MaxoB8SnD8M0v7sjwU295WJ5e6yeaz5n0XB/EubS3bOqPpVIutTFCpUzAGBoYiSNB/KPzQxTsvijnxvzVJCPiiUQx+lo0Tsthy2m+qRJI+pTV7/G57gXPeSAN8TYBUunok3bkpRtUOK/kci87TxApU8kfe1ffuIY0e62OM3XWztuAUcuU2AEmBcaqg1dT5fVcjT9cFSPp4RLJjWR2x9jquaq8wbvcfVxQTJ2qJYstoj//2Q=="/>
          <p:cNvSpPr>
            <a:spLocks noChangeAspect="1" noChangeArrowheads="1"/>
          </p:cNvSpPr>
          <p:nvPr/>
        </p:nvSpPr>
        <p:spPr bwMode="auto">
          <a:xfrm>
            <a:off x="307975" y="-395288"/>
            <a:ext cx="15430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data:image/jpeg;base64,/9j/4AAQSkZJRgABAQAAAQABAAD/2wCEAAkGBhQSERUUExQWFBUWGBcUFhgYGBoXGBcXFxUXGhcYFBcYICYeGBojHBUVHy8gIycpLCwsFh4xNTAqNSYrLCkBCQoKDgwOGg8PGiklHiUpKSkpKSkpLCkqKS4pKSkpLCwsKSkpLCkpLCkpKSkpKSwpLCwpLCkpKSksKSksLCwsLP/AABEIAHkAogMBIgACEQEDEQH/xAAcAAAABwEBAAAAAAAAAAAAAAAAAQMEBQYHAgj/xABAEAABAwIDBQUFBQcCBwAAAAABAAIRAyEEEjEFQVFhcQYTIoGRBzKhscEUI0LR8ENSYnJzsuEk8RUWNVOSorP/xAAYAQADAQEAAAAAAAAAAAAAAAAAAQMCBP/EACcRAAICAgIBAwMFAAAAAAAAAAABAhEDEiFBMSJRYQRCkRMUIzKB/9oADAMBAAIRAxEAPwDG8oyjT0CApidETDIAAmwSj6ThcpWAm5g4IZBwHojJQTEjlzBy9AjLBy9Ag4oEoGclo5eiKBwCWpUS4WE/JcmnFt6AOA0cAjyDl6BG4IpQARbyCLIOAXSCAOmUxwGqJjBwGvBGw6+vxRt1QAMg4D0R5RwHoguggRyWjgPREGjgPQI4QhAgZBwHoERYOA9AlCuUAM36n8kET9T1QQMkNmNlw/W4p1jgcmaLEfUgA87KPoPj4KTxeOL2tBJJA0JlTfk0yNxGHLHFpNxHxAP1ScLp7iSSdd6JUEBKYYDO2RmEi3G+iTXdGqWuBBiCP90mrAu5plzcrKWYG8jK2BulpvY2VZxmx3NbUqkgBrwyJEyb/BTGw8UQx5JdkNyS61idOJM6BQ21s8jVrXHO1t4vo6DyUMdptDaojXIkEF0CAggggA2C/wAF0DcdI9EqMK4XjS59bHoknAX1mfgUeTN2dKU2Z2WxeIbnoYerVbpma2W+RMSrj7MPZt9qLcTiGE4fMRTbp3rmzrOjAR5wVt1TBtpBgY22gY0hkAC0DRSlkrhFo4k/7M8v7R7OYmgJrYerSbxc2B5nQKNC9dYjDBzC1zA4EQWGCIPK4K87+03si3B4jPSGWlUkho/A4G4H8O8cE45OmKWPtFLcUAgVzKoTGr9T1QQfqUEALsGnl8VK4Km055kBrc8xF/0FFN08von+NxZJIBsWMbb+EBPszMZubvtrEIiEZKBS7NnKDUEZsnYid7PiRoHAOywb5SbgskwOfRH2ml2IFMe8ABrAzHXXSwA8kzwlVjaQc5uYisDw8IbJCaYzEF9R7uLifjYeiFCKV9kUntYgRe6IBK0qRcYGu7nF46lP6ey5FPxNILyHRMjwtIBB03iVi68lHNIiip87DzwWiJaC07iRuMWnmuMLsqmcS+k7M3XLG4gAmeX5p3R+7Y7IHyBDTmIDTN7cIWJTIZcl8RE6zcrS1mUuc4sdAtbnpcz6I9g9mDi8Q+kKgphrc73awA4CWxvhOxOQmS7NOgl038AjrqpDsjsIVqrzSflvkImDlEZmk6R81zSyOEWzf0vMuTW9hYZ2Dp0QXtq4drcjH0wWENJEOc0EtqDfIggk2VuGBa6HQCdRvA6KHwNJ7aYZ4cgADfCBA0tHmpnDOhuvRPG+2dUsnPBxiK14j0WUe1OgKgfIu1st6t1Wh4/EEuEHU/DdbjKp3bvZmUGoXAtIqEnT3W3F+ankb4r3HDIlL/DAgURQlGAu9E6sbPNygiqMuepRphqxdhsOgRyu6WGcRYbgf0FtXs39lFAUKeIxVMValRoqBjj4KbXEFlvxOy3JP7wSlJRBRvkxJt9IJ4SjLd2i9X7Q7MYOq17amGonvfDZjQ50aXAEEKjdpvZlgXCsxlFmHqMouq06rXuDYZBIq0ycpsDLhfosrIm6DWjCTT5pSjhS4E2tBvYwSBYb4meicYLHBj2P7tpi8HQz1lPaG15cWU6PvkZWgZn5zbw8zMRCbcvYlJy6RGuwpECbGSIvJFoHHX4oYrB5TAObSbEXIBIHGJWw9jvZXVqvFXEtdh6JEGkXffPiIzZbUhIm11c6/sj2Y8z9nAOpipUvzPiuVnd9m4JvyebtnuaHHOQ0gS0zEEG0c+SlGY6m5wcczhlGbK0+J4nXdwXoHZnsuwOHqtqU6LAW8Zf65yQss9smwqVLaI7trKbX0GPLWgAF2eo0kAW0DUoxjlZnJjiuWUjE4yXtcGvBDnGQBOgAvv0nzSjNrmCCHEEQfdJk9UgzZYLi2Y4XTSpQIJadZsdyq8KSohUJE2zE0nsLXOqUgJ8IbLnSYguEhrRIkkSrB7OqWCFVpq4o0GlhLw9wp+PcGE67jLfNUWpg3RIuEmKbhx4+fH4BPRKNUVglHwelaPbLZlIf9RpOG8F7Xk+glCr23wVQE0cVQcBu7wMPXK+LLzSakm8ygW8p6iVJ4Yy4XBu17G+YntxQa8RjMO0tzEgnOCSLEEGx4fJUP2jdvhihka8FuUiKbgRM6kkXneAAqC3yHRGVOH06g7tsewjC7YxK0cKTolDRix6yrnTjx/cRtb3j1PzQRVj4j1PzQQIeCv4QA58xHKIWnbO9u7qVNjDhQS1rGSKhAORmXSLSBKkdh9jqDsPReaTDmpUnGReTTaTPqn7uxeFue7pwBJsEpYtuiW2qKZtX2y4mo1raE0Ia9rpd3mYOIINx4S2LHmqzju2mLrd5nxNR3eiKgmA5pABaYHuwIgLVj2VwcTkp35BJM7I4Unw0mHo0IjiUeg2bMSLv1+XJat7GNg0Gh2NrgOc14p0G6wfxOI089ylz2Soj9m3/AMQk39n6QuGNHlx16W4JZIzkqXBqKiW3aHtNwtKnVq5w5lIljWhwz1qu8NZqGi3jNlk+3fbNj65dkeKLCbNaPEBwLjqrO7YWHGtNk/yifVcHY2HbP3bPRRWJJVPk3z9pX9ie1nEmrTp4iqGUXFrKtRrZe1s+8B6TylSftq2rRr4vDuw9WnVy0DnLXB4jvJAkGJN7J23BYYQe6aONhKeDY+GLQRSb6BVw41HmCRKe0vJltPEuadWu365XGRwO4aJ7hnUq0NLSLXJIaQf4eS0J2x6EQabRPIeSZ4jYlGb026fuq+8o+SD+nvlOmZ1isO6i4ts4atOoI+hCavxDXbiDwWm/8tYdxvRZe8xCkMP2RwoF6TZ1gDTnzWouUnwhuKjyY5l5Id1w6LWNodmcMzxuYwRck7vLeq4NkMr1TkYGsmBES428XS6MkXEzuikhnX0RAx+t60er2eptLWFoDWXquG7eGxvJsEKGy6T+8qupNAE02Ni0xJd1Fgpq7o34KJhLNknW6OtfmZg9CtNb2fo/ZyzI0N7vhvgX6qL2fsWkGB2QQ0eLkANZQ8dSL/vE46qJl1VviPU/NBSG1GHv6v8AUf8A3FBPUzuvY2fYT/8AS0fFH3FH/wCTErIAmJ89U67MbKd9loGQJoUSPOkwpapsm8A+aNZLyV2RH99YwAPIo8FUIfb5KU/4a0HdPWIRYfZpa4OBGt4v80KHJmUuKHD8QC0eECOSY1q8/gUs+kIn19UjWpW3j6roq0QTohcSJuABboo12EJNxpHmrC6iRuEJF2DuN6jPDZWOWivvw26RPNPMGIbHqpWrggJgToVHvbJKIYadj32G1aCRF7o8PTNy7TQSlcJRu3MOqenDjdM/ms6bcsNkkNabIvE7uiXxmNFNhJgaXR4p7aVPM6waPEfrzKg9n1a2IL84y0n2y6lzAZbm3X1V3cfC5OSfqdEVtLaLsS+CC1vDiN5J39E72WA1waIsQfIfmQFaafZyjkJqGOH+VU69VlEvIIcXE06fEgXJCm4zi7kZSSTa6E9rbTDBl194u5xqTzUlSw+XCttctc89XSfyVdewv8O97mNM6nM4Zo8h8Fa8RVhsbtPICPosKTk3L8Da1ivl2NPtoGGB35I9G/4TXB1B3TWHR8E9AJPyHqhSMYZ4icrnNHITIH/shR2fUNLvWas8LWz7wHvz1sB/KhNykn8GlDVO/czzbdYnE1/6tT+8ok32liA6tUMG73m4vdx1RLW3wUN/7JYsOwlBs/saI8xSYpTuoJvcbt6g8HssjB4WpT944egXN/e+5ZEc05wm1s1nSHb54jir3YlaHrq0G4+qcUnZudjcJtiWB0EEX571wA5nP5JAPnGE1q1BxklJ18b4ecyQkmPkTfpotJ2ZoVDbcZXZgNif11SNF1yAEu2l+ty1Qg3U82iYV6FiN6lHPiw0TPG2NtDqstWNSZE0mZTdOA8l0+QShAkkqJ25tVtCkXk8h14BCgTy5a4RF9pdod7UZQDgWM8VWDcmbC3JdU9qZGkNi36Cr2GxYDHOcQHOhxsTu0v6KLxuOq1N2Rh/FEGOJWP1VC5SJRjLI9YktjO0Fas8UqRHiMZpJygzPpEnpzSFWvL2Ae60ZWzvEyXHhmN+iRwDO5oOdfPVllMaOA/E/qYhJs4HWwnhxXLkyNnWoKPpRMYRsVqJF/G47z7rDJv1Vmp0WuzZnQ3U3vu0KqOyHZsUADLWNdfqA2/VSHaPa5Y0UmEZ3WgbgdSU8b4bfhGM6qSigDGsLcUxhLmFzXMPwI9QpjD1C2gKY1yiTvmCXfEqo4OkGuaLhoGZ44MabyeZ+asNXFyMzCYcJkHSU8PKbFneqS+TL9qNPf1b/tH/ANxQSm12/wCorf1H/wB5QQVs9G9n8I52CwstJH2ehuP/AGWf5XG1+zhcMzWljxoYPxsvPO4dG/2hE/RVbpGqs26jtCpT8D2lp0Eix6EqTptzjwtN+R13rztW3frcF0z80tmZSPRD8PyIPQ/klMPQOWIPofyXnMomp7tA42ekvs+XcfRIvn90x0XnRyI7lRZHRjU9EVnFugPoUwr1nEzBjoVhCTKTyOw0N3+0NAzPFo4HXgqFtfaj61c5hDadmt5xYkKiuTSpqeqzLI2qJLAm7bL5Ue6u4Ma0hg1MaxoB8SnD8M0v7sjwU295WJ5e6yeaz5n0XB/EubS3bOqPpVIutTFCpUzAGBoYiSNB/KPzQxTsvijnxvzVJCPiiUQx+lo0Tsthy2m+qRJI+pTV7/G57gXPeSAN8TYBUunok3bkpRtUOK/kci87TxApU8kfe1ffuIY0e62OM3XWztuAUcuU2AEmBcaqg1dT5fVcjT9cFSPp4RLJjWR2x9jquaq8wbvcfVxQTJ2qJYstoj//2Q=="/>
          <p:cNvSpPr>
            <a:spLocks noChangeAspect="1" noChangeArrowheads="1"/>
          </p:cNvSpPr>
          <p:nvPr/>
        </p:nvSpPr>
        <p:spPr bwMode="auto">
          <a:xfrm>
            <a:off x="460375" y="-242888"/>
            <a:ext cx="154305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8" name="Picture 8" descr="http://newsimg.bbc.co.uk/media/images/39543000/jpg/_39543977_lenin_203bo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1" y="4149080"/>
            <a:ext cx="2700522" cy="20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995936" y="250895"/>
            <a:ext cx="465544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4000" b="1" dirty="0">
                <a:ln/>
                <a:solidFill>
                  <a:schemeClr val="accent3"/>
                </a:solidFill>
              </a:rPr>
              <a:t>Mauzoleum Lenina</a:t>
            </a:r>
          </a:p>
        </p:txBody>
      </p:sp>
      <p:pic>
        <p:nvPicPr>
          <p:cNvPr id="5130" name="Picture 10" descr="http://t3.gstatic.com/images?q=tbn:ANd9GcRv4POmEX2vWRdYd1EROta-HFPdhp6kvD2CqcSyTETI5YouFpwQc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48" y="4149080"/>
            <a:ext cx="3229430" cy="21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t3.gstatic.com/images?q=tbn:ANd9GcTS_H778x7UUJn4XP26hPqksLRntliNmqHbrRvU6-lp4lrb96B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126876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641470" y="973211"/>
            <a:ext cx="5364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Grobowiec 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przy Placu Czerwonym w Moskwie, umiejscowiony w bezpośrednim sąsiedztwie północno-wschodniej części murów Kremla. Został wzniesiony w latach 1929-1930 wg projektu Aleksieja 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Wiktorowicza, 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w stylu 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konstruktywistycznym. 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Jest miejscem spoczynku przywódcy 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rewolucji październikowej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Włodzimierza </a:t>
            </a:r>
            <a:r>
              <a:rPr lang="pl-PL" sz="2000" dirty="0" err="1">
                <a:solidFill>
                  <a:schemeClr val="accent4">
                    <a:lumMod val="50000"/>
                  </a:schemeClr>
                </a:solidFill>
              </a:rPr>
              <a:t>Ilicza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Lenina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50000"/>
              </a:scheme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403648" y="332656"/>
            <a:ext cx="75091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Twierdza </a:t>
            </a:r>
            <a:r>
              <a:rPr lang="pl-P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Pietropawłowska</a:t>
            </a:r>
          </a:p>
        </p:txBody>
      </p:sp>
      <p:sp>
        <p:nvSpPr>
          <p:cNvPr id="4" name="Prostokąt 3"/>
          <p:cNvSpPr/>
          <p:nvPr/>
        </p:nvSpPr>
        <p:spPr>
          <a:xfrm>
            <a:off x="2629192" y="1340766"/>
            <a:ext cx="66268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00B050"/>
                </a:solidFill>
              </a:rPr>
              <a:t>Najstarsza </a:t>
            </a:r>
            <a:r>
              <a:rPr lang="pl-PL" sz="2000" dirty="0">
                <a:solidFill>
                  <a:srgbClr val="00B050"/>
                </a:solidFill>
              </a:rPr>
              <a:t>budowla w mieście. Na terenie fortu mieści się 6 bastionów, a głównym budynkiem jest Sobór św. Piotra i Pawła. Budynek zakończony jest pozłacaną ponad 100-metrową iglicą, na szczycie której znajduje się figura anioła z krzyżem. Wewnątrz Soboru znajdują się groby carów, </a:t>
            </a:r>
            <a:r>
              <a:rPr lang="pl-PL" sz="2000" dirty="0" smtClean="0">
                <a:solidFill>
                  <a:srgbClr val="00B050"/>
                </a:solidFill>
              </a:rPr>
              <a:t>w </a:t>
            </a:r>
            <a:r>
              <a:rPr lang="pl-PL" sz="2000" dirty="0">
                <a:solidFill>
                  <a:srgbClr val="00B050"/>
                </a:solidFill>
              </a:rPr>
              <a:t>pobliskiej kaplicy mieści się Muzeum Historii </a:t>
            </a:r>
            <a:r>
              <a:rPr lang="pl-PL" sz="2000" dirty="0" err="1">
                <a:solidFill>
                  <a:srgbClr val="00B050"/>
                </a:solidFill>
              </a:rPr>
              <a:t>Sankt</a:t>
            </a:r>
            <a:r>
              <a:rPr lang="pl-PL" sz="2000" dirty="0">
                <a:solidFill>
                  <a:srgbClr val="00B050"/>
                </a:solidFill>
              </a:rPr>
              <a:t> </a:t>
            </a:r>
            <a:r>
              <a:rPr lang="pl-PL" sz="2000" dirty="0" smtClean="0">
                <a:solidFill>
                  <a:srgbClr val="00B050"/>
                </a:solidFill>
              </a:rPr>
              <a:t>Petersburga.</a:t>
            </a:r>
            <a:endParaRPr lang="pl-PL" sz="20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t3.gstatic.com/images?q=tbn:ANd9GcQccVdQEFvGuKLovCVvpkPVSIA_MfVkCIzFbvIJQh_QGZadn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" y="1648605"/>
            <a:ext cx="2451089" cy="1631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1.gstatic.com/images?q=tbn:ANd9GcRbed-5wUKGotxjmT1Un7CuCoYTdckny24U3ktZNhplAqGIiE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36878"/>
            <a:ext cx="3188692" cy="23884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2.gstatic.com/images?q=tbn:ANd9GcThjqp-uM-RIpg7lrSNdKc1WrIv9RCcdCa95ElFKPccd0WGQ3G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8" y="4365104"/>
            <a:ext cx="3312368" cy="2204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12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17128" y="765214"/>
            <a:ext cx="6750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0066"/>
                </a:solidFill>
              </a:rPr>
              <a:t>Z</a:t>
            </a:r>
            <a:r>
              <a:rPr lang="pl-PL" sz="2000" dirty="0" smtClean="0">
                <a:solidFill>
                  <a:srgbClr val="FF0066"/>
                </a:solidFill>
              </a:rPr>
              <a:t>ałożony </a:t>
            </a:r>
            <a:r>
              <a:rPr lang="pl-PL" sz="2000" dirty="0">
                <a:solidFill>
                  <a:srgbClr val="FF0066"/>
                </a:solidFill>
              </a:rPr>
              <a:t>w 1864 przez grupę </a:t>
            </a:r>
            <a:r>
              <a:rPr lang="pl-PL" sz="2000" dirty="0" smtClean="0">
                <a:solidFill>
                  <a:srgbClr val="FF0066"/>
                </a:solidFill>
              </a:rPr>
              <a:t>profesorów-</a:t>
            </a:r>
            <a:r>
              <a:rPr lang="pl-PL" sz="2000" dirty="0" err="1" smtClean="0">
                <a:solidFill>
                  <a:srgbClr val="FF0066"/>
                </a:solidFill>
              </a:rPr>
              <a:t>biologów.W</a:t>
            </a:r>
            <a:r>
              <a:rPr lang="pl-PL" sz="2000" dirty="0" smtClean="0">
                <a:solidFill>
                  <a:srgbClr val="FF0066"/>
                </a:solidFill>
              </a:rPr>
              <a:t> </a:t>
            </a:r>
            <a:r>
              <a:rPr lang="pl-PL" sz="2000" dirty="0">
                <a:solidFill>
                  <a:srgbClr val="FF0066"/>
                </a:solidFill>
              </a:rPr>
              <a:t>1922 roku </a:t>
            </a:r>
            <a:r>
              <a:rPr lang="pl-PL" sz="2000" dirty="0" smtClean="0">
                <a:solidFill>
                  <a:srgbClr val="FF0066"/>
                </a:solidFill>
              </a:rPr>
              <a:t>zostało przekazane </a:t>
            </a:r>
            <a:r>
              <a:rPr lang="pl-PL" sz="2000" dirty="0">
                <a:solidFill>
                  <a:srgbClr val="FF0066"/>
                </a:solidFill>
              </a:rPr>
              <a:t>do miasta </a:t>
            </a:r>
            <a:r>
              <a:rPr lang="pl-PL" sz="2000" dirty="0" smtClean="0">
                <a:solidFill>
                  <a:srgbClr val="FF0066"/>
                </a:solidFill>
              </a:rPr>
              <a:t>Moskwy i </a:t>
            </a:r>
            <a:r>
              <a:rPr lang="pl-PL" sz="2000" dirty="0">
                <a:solidFill>
                  <a:srgbClr val="FF0066"/>
                </a:solidFill>
              </a:rPr>
              <a:t>pozostaje pod </a:t>
            </a:r>
            <a:r>
              <a:rPr lang="pl-PL" sz="2000" dirty="0" smtClean="0">
                <a:solidFill>
                  <a:srgbClr val="FF0066"/>
                </a:solidFill>
              </a:rPr>
              <a:t>jej kontrolą do </a:t>
            </a:r>
            <a:r>
              <a:rPr lang="pl-PL" sz="2000" dirty="0">
                <a:solidFill>
                  <a:srgbClr val="FF0066"/>
                </a:solidFill>
              </a:rPr>
              <a:t>tej pory. Moskiewskie zoo posiada ponad 6000 zwierząt reprezentujących około 1000 gatunków i obejmuje obszar około 21,5 ha. Zoo pracuje nad </a:t>
            </a:r>
            <a:r>
              <a:rPr lang="pl-PL" sz="2000" dirty="0" smtClean="0">
                <a:solidFill>
                  <a:srgbClr val="FF0066"/>
                </a:solidFill>
              </a:rPr>
              <a:t>zachowywaniem się </a:t>
            </a:r>
            <a:r>
              <a:rPr lang="pl-PL" sz="2000" dirty="0">
                <a:solidFill>
                  <a:srgbClr val="FF0066"/>
                </a:solidFill>
              </a:rPr>
              <a:t>zwierząt, badaniem, karmieniem i rozmnażaniem </a:t>
            </a:r>
            <a:r>
              <a:rPr lang="pl-PL" sz="2000" dirty="0" smtClean="0">
                <a:solidFill>
                  <a:srgbClr val="FF0066"/>
                </a:solidFill>
              </a:rPr>
              <a:t>rzadkich </a:t>
            </a:r>
            <a:r>
              <a:rPr lang="pl-PL" sz="2000" dirty="0">
                <a:solidFill>
                  <a:srgbClr val="FF0066"/>
                </a:solidFill>
              </a:rPr>
              <a:t>ras zagrożonych </a:t>
            </a:r>
            <a:r>
              <a:rPr lang="pl-PL" sz="2000" dirty="0" smtClean="0">
                <a:solidFill>
                  <a:srgbClr val="FF0066"/>
                </a:solidFill>
              </a:rPr>
              <a:t>gatunków.</a:t>
            </a:r>
            <a:endParaRPr lang="pl-PL" sz="2000" dirty="0">
              <a:solidFill>
                <a:srgbClr val="FF0066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691680" y="57328"/>
            <a:ext cx="731161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unset" dir="t"/>
            </a:scene3d>
            <a:sp3d extrusionH="57150" contourW="12700" prstMaterial="legacyWireframe">
              <a:bevelT w="38100" h="38100" prst="angle"/>
              <a:bevelB w="38100" h="38100" prst="slope"/>
              <a:extrusionClr>
                <a:schemeClr val="tx1"/>
              </a:extrusionClr>
              <a:contourClr>
                <a:srgbClr val="FF0066"/>
              </a:contourClr>
            </a:sp3d>
          </a:bodyPr>
          <a:lstStyle/>
          <a:p>
            <a:r>
              <a:rPr lang="pl-PL" sz="4000" b="1" dirty="0"/>
              <a:t>Ogród zoologiczny w Moskwie</a:t>
            </a:r>
          </a:p>
        </p:txBody>
      </p:sp>
      <p:pic>
        <p:nvPicPr>
          <p:cNvPr id="1026" name="Picture 2" descr="http://upload.wikimedia.org/wikipedia/commons/5/50/Moscow_Zo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9" y="4221088"/>
            <a:ext cx="2433868" cy="1872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oskwa.geozone.pl/wp-content/uploads/2008/12/p10500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00" y="4437112"/>
            <a:ext cx="2688299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skwa.geozone.pl/wp-content/uploads/2008/12/p10409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3429000"/>
            <a:ext cx="3168351" cy="2376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oskwa.geozone.pl/wp-content/uploads/2008/12/p105008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4330"/>
            <a:ext cx="2266692" cy="3018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oskwa.geozone.pl/wp-content/uploads/2008/12/pulpit0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45550"/>
            <a:ext cx="3096344" cy="20077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oskwa.geozone.pl/wp-content/uploads/2008/12/p105007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29" y="3630231"/>
            <a:ext cx="3764140" cy="28231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69572" y="116632"/>
            <a:ext cx="757329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unset" dir="t"/>
            </a:scene3d>
            <a:sp3d prstMaterial="dkEdge">
              <a:bevelB w="38100" h="38100"/>
            </a:sp3d>
          </a:bodyPr>
          <a:lstStyle/>
          <a:p>
            <a:r>
              <a:rPr lang="pl-PL" sz="4000" b="1" dirty="0">
                <a:ln cmpd="tri"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rect">
                      <a:fillToRect l="100000" t="100000"/>
                    </a:path>
                    <a:tileRect r="-100000" b="-100000"/>
                  </a:gradFill>
                  <a:prstDash val="sysDot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PAŁAC LETNI W PETERSBURGU</a:t>
            </a:r>
            <a:endParaRPr lang="pl-PL" sz="4000" dirty="0">
              <a:ln cmpd="tri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prstDash val="sysDot"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499560" y="945787"/>
            <a:ext cx="5608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7A5004"/>
                </a:solidFill>
              </a:rPr>
              <a:t>Z</a:t>
            </a:r>
            <a:r>
              <a:rPr lang="en-US" sz="2000" dirty="0" err="1" smtClean="0">
                <a:solidFill>
                  <a:srgbClr val="7A5004"/>
                </a:solidFill>
              </a:rPr>
              <a:t>wany</a:t>
            </a:r>
            <a:r>
              <a:rPr lang="en-US" sz="2000" dirty="0" smtClean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też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Pałacem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Letnim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Elżbiety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Piotrownej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smtClean="0">
                <a:solidFill>
                  <a:srgbClr val="7A5004"/>
                </a:solidFill>
              </a:rPr>
              <a:t> </a:t>
            </a:r>
            <a:r>
              <a:rPr lang="pl-PL" sz="2000" dirty="0" smtClean="0">
                <a:solidFill>
                  <a:srgbClr val="7A5004"/>
                </a:solidFill>
              </a:rPr>
              <a:t>Z</a:t>
            </a:r>
            <a:r>
              <a:rPr lang="en-US" sz="2000" dirty="0" err="1" smtClean="0">
                <a:solidFill>
                  <a:srgbClr val="7A5004"/>
                </a:solidFill>
              </a:rPr>
              <a:t>budowany</a:t>
            </a:r>
            <a:r>
              <a:rPr lang="en-US" sz="2000" dirty="0" smtClean="0">
                <a:solidFill>
                  <a:srgbClr val="7A5004"/>
                </a:solidFill>
              </a:rPr>
              <a:t> </a:t>
            </a:r>
            <a:r>
              <a:rPr lang="en-US" sz="2000" dirty="0">
                <a:solidFill>
                  <a:srgbClr val="7A5004"/>
                </a:solidFill>
              </a:rPr>
              <a:t>w </a:t>
            </a:r>
            <a:r>
              <a:rPr lang="en-US" sz="2000" dirty="0" err="1">
                <a:solidFill>
                  <a:srgbClr val="7A5004"/>
                </a:solidFill>
              </a:rPr>
              <a:t>latach</a:t>
            </a:r>
            <a:r>
              <a:rPr lang="en-US" sz="2000" dirty="0">
                <a:solidFill>
                  <a:srgbClr val="7A5004"/>
                </a:solidFill>
              </a:rPr>
              <a:t> 1</a:t>
            </a:r>
            <a:r>
              <a:rPr lang="pl-PL" sz="2000" dirty="0" smtClean="0">
                <a:solidFill>
                  <a:srgbClr val="7A5004"/>
                </a:solidFill>
              </a:rPr>
              <a:t>741</a:t>
            </a:r>
            <a:r>
              <a:rPr lang="en-US" sz="2000" dirty="0" smtClean="0">
                <a:solidFill>
                  <a:srgbClr val="7A5004"/>
                </a:solidFill>
              </a:rPr>
              <a:t>– </a:t>
            </a:r>
            <a:r>
              <a:rPr lang="en-US" sz="2000" dirty="0">
                <a:solidFill>
                  <a:srgbClr val="7A5004"/>
                </a:solidFill>
              </a:rPr>
              <a:t>1</a:t>
            </a:r>
            <a:r>
              <a:rPr lang="pl-PL" sz="2000" dirty="0">
                <a:solidFill>
                  <a:srgbClr val="7A5004"/>
                </a:solidFill>
              </a:rPr>
              <a:t>744 </a:t>
            </a:r>
            <a:r>
              <a:rPr lang="en-US" sz="2000" dirty="0" err="1">
                <a:solidFill>
                  <a:srgbClr val="7A5004"/>
                </a:solidFill>
              </a:rPr>
              <a:t>dla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cesarzowej</a:t>
            </a:r>
            <a:r>
              <a:rPr lang="en-US" sz="2000" dirty="0">
                <a:solidFill>
                  <a:srgbClr val="7A5004"/>
                </a:solidFill>
              </a:rPr>
              <a:t> E</a:t>
            </a:r>
            <a:r>
              <a:rPr lang="pl-PL" sz="2000" dirty="0" err="1">
                <a:solidFill>
                  <a:srgbClr val="7A5004"/>
                </a:solidFill>
              </a:rPr>
              <a:t>lżbiety</a:t>
            </a:r>
            <a:r>
              <a:rPr lang="en-US" sz="2000" dirty="0">
                <a:solidFill>
                  <a:srgbClr val="7A5004"/>
                </a:solidFill>
              </a:rPr>
              <a:t>. </a:t>
            </a:r>
            <a:r>
              <a:rPr lang="en-US" sz="2000" dirty="0" err="1">
                <a:solidFill>
                  <a:srgbClr val="7A5004"/>
                </a:solidFill>
              </a:rPr>
              <a:t>Zburzony</a:t>
            </a:r>
            <a:r>
              <a:rPr lang="en-US" sz="2000" dirty="0">
                <a:solidFill>
                  <a:srgbClr val="7A5004"/>
                </a:solidFill>
              </a:rPr>
              <a:t> w 1</a:t>
            </a:r>
            <a:r>
              <a:rPr lang="pl-PL" sz="2000" dirty="0" smtClean="0">
                <a:solidFill>
                  <a:srgbClr val="7A5004"/>
                </a:solidFill>
              </a:rPr>
              <a:t>796</a:t>
            </a:r>
            <a:r>
              <a:rPr lang="pl-PL" sz="2000" dirty="0">
                <a:solidFill>
                  <a:srgbClr val="7A5004"/>
                </a:solidFill>
              </a:rPr>
              <a:t> </a:t>
            </a:r>
            <a:r>
              <a:rPr lang="en-US" sz="2000" dirty="0" smtClean="0">
                <a:solidFill>
                  <a:srgbClr val="7A5004"/>
                </a:solidFill>
              </a:rPr>
              <a:t>r</a:t>
            </a:r>
            <a:r>
              <a:rPr lang="en-US" sz="2000" dirty="0">
                <a:solidFill>
                  <a:srgbClr val="7A5004"/>
                </a:solidFill>
              </a:rPr>
              <a:t>. z </a:t>
            </a:r>
            <a:r>
              <a:rPr lang="en-US" sz="2000" dirty="0" err="1">
                <a:solidFill>
                  <a:srgbClr val="7A5004"/>
                </a:solidFill>
              </a:rPr>
              <a:t>inicjatywy</a:t>
            </a:r>
            <a:r>
              <a:rPr lang="en-US" sz="2000" dirty="0">
                <a:solidFill>
                  <a:srgbClr val="7A5004"/>
                </a:solidFill>
              </a:rPr>
              <a:t> P</a:t>
            </a:r>
            <a:r>
              <a:rPr lang="pl-PL" sz="2000" dirty="0" err="1">
                <a:solidFill>
                  <a:srgbClr val="7A5004"/>
                </a:solidFill>
              </a:rPr>
              <a:t>awła</a:t>
            </a:r>
            <a:r>
              <a:rPr lang="pl-PL" sz="2000" dirty="0">
                <a:solidFill>
                  <a:srgbClr val="7A5004"/>
                </a:solidFill>
              </a:rPr>
              <a:t> I</a:t>
            </a:r>
            <a:r>
              <a:rPr lang="en-US" sz="2000" dirty="0" smtClean="0">
                <a:solidFill>
                  <a:srgbClr val="7A5004"/>
                </a:solidFill>
              </a:rPr>
              <a:t>.</a:t>
            </a:r>
            <a:r>
              <a:rPr lang="en-US" sz="2000" dirty="0">
                <a:solidFill>
                  <a:srgbClr val="7A5004"/>
                </a:solidFill>
              </a:rPr>
              <a:t> W l</a:t>
            </a:r>
            <a:r>
              <a:rPr lang="pl-PL" sz="2000" dirty="0" err="1">
                <a:solidFill>
                  <a:srgbClr val="7A5004"/>
                </a:solidFill>
              </a:rPr>
              <a:t>atach</a:t>
            </a:r>
            <a:r>
              <a:rPr lang="pl-PL" sz="2000" dirty="0">
                <a:solidFill>
                  <a:srgbClr val="7A5004"/>
                </a:solidFill>
              </a:rPr>
              <a:t> </a:t>
            </a:r>
            <a:r>
              <a:rPr lang="pl-PL" sz="2000" dirty="0" err="1">
                <a:solidFill>
                  <a:srgbClr val="7A5004"/>
                </a:solidFill>
              </a:rPr>
              <a:t>piędziesiątych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Elżbieta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doszła</a:t>
            </a:r>
            <a:r>
              <a:rPr lang="en-US" sz="2000" dirty="0">
                <a:solidFill>
                  <a:srgbClr val="7A5004"/>
                </a:solidFill>
              </a:rPr>
              <a:t> do </a:t>
            </a:r>
            <a:r>
              <a:rPr lang="en-US" sz="2000" dirty="0" err="1">
                <a:solidFill>
                  <a:srgbClr val="7A5004"/>
                </a:solidFill>
              </a:rPr>
              <a:t>wniosku</a:t>
            </a:r>
            <a:r>
              <a:rPr lang="en-US" sz="2000" dirty="0">
                <a:solidFill>
                  <a:srgbClr val="7A5004"/>
                </a:solidFill>
              </a:rPr>
              <a:t>, </a:t>
            </a:r>
            <a:r>
              <a:rPr lang="en-US" sz="2000" dirty="0" err="1">
                <a:solidFill>
                  <a:srgbClr val="7A5004"/>
                </a:solidFill>
              </a:rPr>
              <a:t>że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Pałac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Zimowy</a:t>
            </a:r>
            <a:r>
              <a:rPr lang="en-US" sz="2000" dirty="0">
                <a:solidFill>
                  <a:srgbClr val="7A5004"/>
                </a:solidFill>
              </a:rPr>
              <a:t> i </a:t>
            </a:r>
            <a:r>
              <a:rPr lang="en-US" sz="2000" dirty="0" err="1">
                <a:solidFill>
                  <a:srgbClr val="7A5004"/>
                </a:solidFill>
              </a:rPr>
              <a:t>Pałac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Letni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przestają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odpowiadać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rosnącym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potrzebom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dworu</a:t>
            </a:r>
            <a:r>
              <a:rPr lang="en-US" sz="2000" dirty="0">
                <a:solidFill>
                  <a:srgbClr val="7A5004"/>
                </a:solidFill>
              </a:rPr>
              <a:t>. Na </a:t>
            </a:r>
            <a:r>
              <a:rPr lang="en-US" sz="2000" dirty="0" err="1">
                <a:solidFill>
                  <a:srgbClr val="7A5004"/>
                </a:solidFill>
              </a:rPr>
              <a:t>jej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życzenie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Rastrelli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rozpoczął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projektowanie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nowego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Pałacu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Zimowego</a:t>
            </a:r>
            <a:r>
              <a:rPr lang="en-US" sz="2000" dirty="0">
                <a:solidFill>
                  <a:srgbClr val="7A5004"/>
                </a:solidFill>
              </a:rPr>
              <a:t>. </a:t>
            </a:r>
            <a:r>
              <a:rPr lang="en-US" sz="2000" dirty="0" err="1">
                <a:solidFill>
                  <a:srgbClr val="7A5004"/>
                </a:solidFill>
              </a:rPr>
              <a:t>Jego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ukończenia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cesarzowa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jednak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nie</a:t>
            </a:r>
            <a:r>
              <a:rPr lang="en-US" sz="2000" dirty="0">
                <a:solidFill>
                  <a:srgbClr val="7A5004"/>
                </a:solidFill>
              </a:rPr>
              <a:t> </a:t>
            </a:r>
            <a:r>
              <a:rPr lang="en-US" sz="2000" dirty="0" err="1">
                <a:solidFill>
                  <a:srgbClr val="7A5004"/>
                </a:solidFill>
              </a:rPr>
              <a:t>dożyła</a:t>
            </a:r>
            <a:r>
              <a:rPr lang="en-US" sz="2000" dirty="0">
                <a:solidFill>
                  <a:srgbClr val="7A5004"/>
                </a:solidFill>
              </a:rPr>
              <a:t>. </a:t>
            </a:r>
            <a:endParaRPr lang="pl-PL" sz="2000" dirty="0">
              <a:solidFill>
                <a:srgbClr val="7A5004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2600"/>
            <a:ext cx="3133725" cy="2276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t1.gstatic.com/images?q=tbn:ANd9GcTsJpFEtBkDSXWSOMD4aNpg4ZX-NzKWB5BZB2DE5xA6ZFxY6Fe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2" y="4293096"/>
            <a:ext cx="3434614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t1.gstatic.com/images?q=tbn:ANd9GcSQNcu3lBEHFYYDw8Yw1Ts4OPNq3Bj2mmHgujW5thiMzL3Ra7Qd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22" y="4293096"/>
            <a:ext cx="3132346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3966" y="0"/>
            <a:ext cx="3145413" cy="707886"/>
          </a:xfrm>
          <a:prstGeom prst="rect">
            <a:avLst/>
          </a:prstGeom>
        </p:spPr>
        <p:txBody>
          <a:bodyPr wrap="none">
            <a:spAutoFit/>
            <a:scene3d>
              <a:camera prst="isometricRightUp">
                <a:rot lat="20852075" lon="20921619" rev="572554"/>
              </a:camera>
              <a:lightRig rig="glow" dir="t"/>
            </a:scene3d>
            <a:sp3d extrusionH="57150" contourW="12700" prstMaterial="metal">
              <a:extrusionClr>
                <a:schemeClr val="accent2"/>
              </a:extrusionClr>
              <a:contourClr>
                <a:schemeClr val="accent1"/>
              </a:contourClr>
            </a:sp3d>
          </a:bodyPr>
          <a:lstStyle/>
          <a:p>
            <a:r>
              <a:rPr lang="pl-PL" sz="4000" dirty="0"/>
              <a:t> CAR PUSZKA</a:t>
            </a:r>
          </a:p>
        </p:txBody>
      </p:sp>
      <p:sp>
        <p:nvSpPr>
          <p:cNvPr id="5" name="Prostokąt 4"/>
          <p:cNvSpPr/>
          <p:nvPr/>
        </p:nvSpPr>
        <p:spPr>
          <a:xfrm>
            <a:off x="2699792" y="810836"/>
            <a:ext cx="6519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Armata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jedna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z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największych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świecie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pod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względem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kalibru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eksponowana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obecnie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w m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oskiewskim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Kremlu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Armatę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odlał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z b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rązu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mistrz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l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udwisarski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Andriej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Czochowy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polecenie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cara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F</a:t>
            </a:r>
            <a:r>
              <a:rPr lang="pl-PL" sz="2000" dirty="0" err="1">
                <a:solidFill>
                  <a:schemeClr val="accent2">
                    <a:lumMod val="75000"/>
                  </a:schemeClr>
                </a:solidFill>
              </a:rPr>
              <a:t>iodora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Rurykowicza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Kremlu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w 1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586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Długość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działa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5,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ciężar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39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ton,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kaliber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900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mm.Na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bokach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ma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po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4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uchwyty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lin.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59">
            <a:off x="339304" y="3829926"/>
            <a:ext cx="3024336" cy="2838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499">
            <a:off x="5292079" y="3772987"/>
            <a:ext cx="2952328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t2.gstatic.com/images?q=tbn:ANd9GcRV8rnn_k7ciLpYIfAgENw2fDXYZb7EHaJ84rlKX65KR4PXG9HSp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335">
            <a:off x="351834" y="620688"/>
            <a:ext cx="2059926" cy="2750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455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5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5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23928" y="260648"/>
            <a:ext cx="4467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MONASTER DOŃSKI</a:t>
            </a:r>
          </a:p>
        </p:txBody>
      </p:sp>
      <p:sp>
        <p:nvSpPr>
          <p:cNvPr id="3" name="Prostokąt 2"/>
          <p:cNvSpPr/>
          <p:nvPr/>
        </p:nvSpPr>
        <p:spPr>
          <a:xfrm>
            <a:off x="3707904" y="1023707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S</a:t>
            </a:r>
            <a:r>
              <a:rPr lang="en-US" sz="2000" dirty="0" err="1" smtClean="0"/>
              <a:t>taropigialny</a:t>
            </a:r>
            <a:r>
              <a:rPr lang="en-US" sz="2000" dirty="0" smtClean="0"/>
              <a:t> </a:t>
            </a:r>
            <a:r>
              <a:rPr lang="en-US" sz="2000" dirty="0" err="1" smtClean="0"/>
              <a:t>monaster</a:t>
            </a:r>
            <a:r>
              <a:rPr lang="pl-PL" sz="2000" dirty="0"/>
              <a:t> </a:t>
            </a:r>
            <a:r>
              <a:rPr lang="en-US" sz="2000" dirty="0" err="1" smtClean="0"/>
              <a:t>Rosyjskiej</a:t>
            </a:r>
            <a:r>
              <a:rPr lang="en-US" sz="2000" dirty="0" smtClean="0"/>
              <a:t> </a:t>
            </a:r>
            <a:r>
              <a:rPr lang="en-US" sz="2000" dirty="0" err="1"/>
              <a:t>Cerkwi</a:t>
            </a:r>
            <a:r>
              <a:rPr lang="en-US" sz="2000" dirty="0"/>
              <a:t> </a:t>
            </a:r>
            <a:r>
              <a:rPr lang="en-US" sz="2000" dirty="0" err="1" smtClean="0"/>
              <a:t>Prawosławne</a:t>
            </a:r>
            <a:r>
              <a:rPr lang="pl-PL" sz="2000" dirty="0" smtClean="0"/>
              <a:t>j</a:t>
            </a:r>
            <a:r>
              <a:rPr lang="en-US" sz="2000" dirty="0" smtClean="0"/>
              <a:t> </a:t>
            </a:r>
            <a:r>
              <a:rPr lang="en-US" sz="2000" dirty="0" err="1"/>
              <a:t>założony</a:t>
            </a:r>
            <a:r>
              <a:rPr lang="en-US" sz="2000" dirty="0"/>
              <a:t> w </a:t>
            </a:r>
            <a:r>
              <a:rPr lang="en-US" sz="2000" dirty="0" smtClean="0"/>
              <a:t>1591</a:t>
            </a:r>
            <a:r>
              <a:rPr lang="pl-PL" sz="2000" dirty="0" smtClean="0"/>
              <a:t> r.</a:t>
            </a:r>
            <a:r>
              <a:rPr lang="en-US" sz="2000" dirty="0" smtClean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miejscu</a:t>
            </a:r>
            <a:r>
              <a:rPr lang="en-US" sz="2000" dirty="0"/>
              <a:t> </a:t>
            </a:r>
            <a:r>
              <a:rPr lang="en-US" sz="2000" dirty="0" err="1"/>
              <a:t>rozlokowania</a:t>
            </a:r>
            <a:r>
              <a:rPr lang="en-US" sz="2000" dirty="0"/>
              <a:t> </a:t>
            </a:r>
            <a:r>
              <a:rPr lang="en-US" sz="2000" dirty="0" err="1" smtClean="0"/>
              <a:t>rosyjskiego</a:t>
            </a:r>
            <a:r>
              <a:rPr lang="pl-PL" sz="2000" dirty="0"/>
              <a:t> </a:t>
            </a:r>
            <a:r>
              <a:rPr lang="en-US" sz="2000" dirty="0" err="1" smtClean="0"/>
              <a:t>hulajgrodu</a:t>
            </a:r>
            <a:r>
              <a:rPr lang="en-US" sz="2000" dirty="0"/>
              <a:t>, </a:t>
            </a:r>
            <a:r>
              <a:rPr lang="en-US" sz="2000" dirty="0" err="1"/>
              <a:t>nieopodal</a:t>
            </a:r>
            <a:r>
              <a:rPr lang="en-US" sz="2000" dirty="0"/>
              <a:t> </a:t>
            </a:r>
            <a:r>
              <a:rPr lang="en-US" sz="2000" dirty="0" err="1"/>
              <a:t>Moskwy</a:t>
            </a:r>
            <a:r>
              <a:rPr lang="en-US" sz="2000" dirty="0"/>
              <a:t> (</a:t>
            </a:r>
            <a:r>
              <a:rPr lang="en-US" sz="2000" dirty="0" err="1"/>
              <a:t>obecnie</a:t>
            </a:r>
            <a:r>
              <a:rPr lang="en-US" sz="2000" dirty="0"/>
              <a:t> </a:t>
            </a:r>
            <a:r>
              <a:rPr lang="en-US" sz="2000" dirty="0" err="1"/>
              <a:t>znajduje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w </a:t>
            </a:r>
            <a:r>
              <a:rPr lang="en-US" sz="2000" dirty="0" err="1"/>
              <a:t>samym</a:t>
            </a:r>
            <a:r>
              <a:rPr lang="en-US" sz="2000" dirty="0"/>
              <a:t> </a:t>
            </a:r>
            <a:r>
              <a:rPr lang="en-US" sz="2000" dirty="0" err="1"/>
              <a:t>mieście</a:t>
            </a:r>
            <a:r>
              <a:rPr lang="en-US" sz="2000" dirty="0"/>
              <a:t>), </a:t>
            </a:r>
            <a:r>
              <a:rPr lang="en-US" sz="2000" dirty="0" err="1"/>
              <a:t>wkrótce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odparciu</a:t>
            </a:r>
            <a:r>
              <a:rPr lang="en-US" sz="2000" dirty="0"/>
              <a:t> </a:t>
            </a:r>
            <a:r>
              <a:rPr lang="en-US" sz="2000" dirty="0" err="1"/>
              <a:t>bardzo</a:t>
            </a:r>
            <a:r>
              <a:rPr lang="en-US" sz="2000" dirty="0"/>
              <a:t> </a:t>
            </a:r>
            <a:r>
              <a:rPr lang="en-US" sz="2000" dirty="0" err="1"/>
              <a:t>groźnego</a:t>
            </a:r>
            <a:r>
              <a:rPr lang="en-US" sz="2000" dirty="0"/>
              <a:t> </a:t>
            </a:r>
            <a:r>
              <a:rPr lang="en-US" sz="2000" dirty="0" err="1"/>
              <a:t>ataku</a:t>
            </a:r>
            <a:r>
              <a:rPr lang="en-US" sz="2000" dirty="0"/>
              <a:t> </a:t>
            </a:r>
            <a:r>
              <a:rPr lang="en-US" sz="2000" dirty="0" err="1" smtClean="0"/>
              <a:t>krymskiego</a:t>
            </a:r>
            <a:r>
              <a:rPr lang="en-US" sz="2000" dirty="0" smtClean="0"/>
              <a:t> </a:t>
            </a:r>
            <a:r>
              <a:rPr lang="en-US" sz="2000" dirty="0" err="1"/>
              <a:t>chana</a:t>
            </a:r>
            <a:r>
              <a:rPr lang="en-US" sz="2000" dirty="0"/>
              <a:t> </a:t>
            </a:r>
            <a:r>
              <a:rPr lang="en-US" sz="2000" dirty="0" err="1" smtClean="0"/>
              <a:t>Ğaz</a:t>
            </a:r>
            <a:r>
              <a:rPr lang="pl-PL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/>
              <a:t>II </a:t>
            </a:r>
            <a:r>
              <a:rPr lang="en-US" sz="2000" dirty="0" err="1"/>
              <a:t>Gireja</a:t>
            </a:r>
            <a:r>
              <a:rPr lang="en-US" sz="2000" dirty="0"/>
              <a:t>, co </a:t>
            </a:r>
            <a:r>
              <a:rPr lang="en-US" sz="2000" dirty="0" err="1"/>
              <a:t>było</a:t>
            </a:r>
            <a:r>
              <a:rPr lang="en-US" sz="2000" dirty="0"/>
              <a:t> </a:t>
            </a:r>
            <a:r>
              <a:rPr lang="en-US" sz="2000" dirty="0" err="1"/>
              <a:t>powszechnie</a:t>
            </a:r>
            <a:r>
              <a:rPr lang="en-US" sz="2000" dirty="0"/>
              <a:t> </a:t>
            </a:r>
            <a:r>
              <a:rPr lang="en-US" sz="2000" dirty="0" err="1"/>
              <a:t>uważane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cud. </a:t>
            </a:r>
            <a:r>
              <a:rPr lang="en-US" sz="2000" dirty="0" err="1"/>
              <a:t>Wzniesiono</a:t>
            </a:r>
            <a:r>
              <a:rPr lang="en-US" sz="2000" dirty="0"/>
              <a:t> go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sanktuarium</a:t>
            </a:r>
            <a:r>
              <a:rPr lang="en-US" sz="2000" dirty="0"/>
              <a:t>. </a:t>
            </a:r>
            <a:endParaRPr lang="pl-PL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8" y="614591"/>
            <a:ext cx="2619375" cy="280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33" y="4005064"/>
            <a:ext cx="2281209" cy="25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t3.gstatic.com/images?q=tbn:ANd9GcTmqsOs9kdLhG0DznKIOTwTok4RCrdY24UC_Uu8620i7-kKDgLB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12" y="3956250"/>
            <a:ext cx="18288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198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0066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707904" y="116632"/>
            <a:ext cx="5359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Kolej Transsyberyjska</a:t>
            </a:r>
          </a:p>
        </p:txBody>
      </p:sp>
      <p:sp>
        <p:nvSpPr>
          <p:cNvPr id="4" name="Prostokąt 3"/>
          <p:cNvSpPr/>
          <p:nvPr/>
        </p:nvSpPr>
        <p:spPr>
          <a:xfrm>
            <a:off x="2843808" y="1124744"/>
            <a:ext cx="5814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</a:rPr>
              <a:t>Kolej Transsyberyjska o długości 10555 km, wybudowana w latach 1890 - 1905, łączy Moskwę z Władywostokiem. Trasa tej słynnej linii kolejowej wiedzie przez najpiękniejsze zakątki Rosji. Jadąc tym pociągiem możemy podziwiać piękne jezioro Bajkał.</a:t>
            </a:r>
            <a:endParaRPr lang="pl-PL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04" y="2780928"/>
            <a:ext cx="2526027" cy="3789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t1.gstatic.com/images?q=tbn:ANd9GcRRtYREF8EFv7JVBBRieYjpCc4ZmAgCoNeb5sHmAwuZCPJpMRhb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2" y="470575"/>
            <a:ext cx="2160240" cy="2875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t1.gstatic.com/images?q=tbn:ANd9GcRk3J5nm7_Sxr-K0cEDdLFyNhHf8TvqtMduyQRgzsPp9LJZKMX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91" y="4005064"/>
            <a:ext cx="3672408" cy="2443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987824" y="231010"/>
            <a:ext cx="5669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Sobór archangielski</a:t>
            </a:r>
          </a:p>
        </p:txBody>
      </p:sp>
      <p:sp>
        <p:nvSpPr>
          <p:cNvPr id="4" name="Prostokąt 3"/>
          <p:cNvSpPr/>
          <p:nvPr/>
        </p:nvSpPr>
        <p:spPr>
          <a:xfrm>
            <a:off x="234400" y="966360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Archangielski sobór, czyli sobór św. Michała Archanioła stoi przy południowym murze Kremla. Wybudowany został w latach 1505 - 1508. Prace nadzorował włoski architekt </a:t>
            </a:r>
            <a:r>
              <a:rPr lang="pl-PL" sz="2000" dirty="0" err="1">
                <a:solidFill>
                  <a:schemeClr val="accent4">
                    <a:lumMod val="50000"/>
                  </a:schemeClr>
                </a:solidFill>
              </a:rPr>
              <a:t>Alevisio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accent4">
                    <a:lumMod val="50000"/>
                  </a:schemeClr>
                </a:solidFill>
              </a:rPr>
              <a:t>Novi.Połączył</a:t>
            </a:r>
            <a:r>
              <a:rPr lang="pl-PL" sz="2000" dirty="0">
                <a:solidFill>
                  <a:schemeClr val="accent4">
                    <a:lumMod val="50000"/>
                  </a:schemeClr>
                </a:solidFill>
              </a:rPr>
              <a:t> on staroruskie techniki budowlane z osiągnięciami </a:t>
            </a:r>
            <a:r>
              <a:rPr lang="pl-PL" sz="2000" dirty="0" smtClean="0">
                <a:solidFill>
                  <a:schemeClr val="accent4">
                    <a:lumMod val="50000"/>
                  </a:schemeClr>
                </a:solidFill>
              </a:rPr>
              <a:t>włoskiego.</a:t>
            </a:r>
            <a:endParaRPr lang="pl-PL" sz="20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664296" cy="3552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t0.gstatic.com/images?q=tbn:ANd9GcTrWZH4tNP6DYEdItm-8UWUNKarrSxolqlftxHyiNI6g5t-CVK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75" y="1124744"/>
            <a:ext cx="2227765" cy="29703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3.gstatic.com/images?q=tbn:ANd9GcQqoJ8IsseYG3Ql4F94y2EU8i3Ms8vfFaXLLxvFiOa-WY6r7qN7Z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87442"/>
            <a:ext cx="2931056" cy="2195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00"/>
                            </p:stCondLst>
                            <p:childTnLst>
                              <p:par>
                                <p:cTn id="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3" grpId="1" build="p"/>
      <p:bldP spid="4" grpId="0" build="p"/>
      <p:bldP spid="4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20">
              <a:srgbClr val="00B0F0"/>
            </a:gs>
            <a:gs pos="99270">
              <a:srgbClr val="3A4606"/>
            </a:gs>
            <a:gs pos="98541">
              <a:srgbClr val="278404"/>
            </a:gs>
            <a:gs pos="97082">
              <a:srgbClr val="00FF00"/>
            </a:gs>
            <a:gs pos="94165">
              <a:srgbClr val="700707"/>
            </a:gs>
            <a:gs pos="88330">
              <a:srgbClr val="920605"/>
            </a:gs>
            <a:gs pos="0">
              <a:srgbClr val="FFF200"/>
            </a:gs>
            <a:gs pos="45000">
              <a:schemeClr val="accent4">
                <a:lumMod val="75000"/>
              </a:schemeClr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563888" y="153053"/>
            <a:ext cx="4654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3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Cerkiew Wasyla </a:t>
            </a:r>
          </a:p>
        </p:txBody>
      </p:sp>
      <p:pic>
        <p:nvPicPr>
          <p:cNvPr id="3074" name="Picture 2" descr="http://t3.gstatic.com/images?q=tbn:ANd9GcQk4hoxKZJafhpIQ2rkDhSMD6uRNAyuei_3dm9ESxdK-1q7gj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8" y="880763"/>
            <a:ext cx="2766053" cy="2074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159304" y="996487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00B050"/>
                </a:solidFill>
              </a:rPr>
              <a:t>Sobór </a:t>
            </a:r>
            <a:r>
              <a:rPr lang="pl-PL" sz="2000" dirty="0">
                <a:solidFill>
                  <a:srgbClr val="00B050"/>
                </a:solidFill>
              </a:rPr>
              <a:t>Wasyla Błogosławionego usytuowany jest w południowej </a:t>
            </a:r>
            <a:r>
              <a:rPr lang="pl-PL" sz="2000" dirty="0" smtClean="0">
                <a:solidFill>
                  <a:srgbClr val="00B050"/>
                </a:solidFill>
              </a:rPr>
              <a:t>części </a:t>
            </a:r>
            <a:r>
              <a:rPr lang="pl-PL" sz="2000" dirty="0">
                <a:solidFill>
                  <a:srgbClr val="00B050"/>
                </a:solidFill>
              </a:rPr>
              <a:t>Placu Czerwonego. Bajecznie kolorowa świątynia została wybudowana w 1555 roku z rozkazu Iwana Groźnego. </a:t>
            </a:r>
            <a:r>
              <a:rPr lang="pl-PL" sz="2000" dirty="0" smtClean="0">
                <a:solidFill>
                  <a:srgbClr val="00B050"/>
                </a:solidFill>
              </a:rPr>
              <a:t>Na </a:t>
            </a:r>
            <a:r>
              <a:rPr lang="pl-PL" sz="2000" dirty="0">
                <a:solidFill>
                  <a:srgbClr val="00B050"/>
                </a:solidFill>
              </a:rPr>
              <a:t>sobór składa się osiem oddzielnych cerkwi, symbolizujących osiem dni walk pod </a:t>
            </a:r>
            <a:r>
              <a:rPr lang="pl-PL" sz="2000" dirty="0" smtClean="0">
                <a:solidFill>
                  <a:srgbClr val="00B050"/>
                </a:solidFill>
              </a:rPr>
              <a:t>Kazaniem. </a:t>
            </a:r>
            <a:r>
              <a:rPr lang="pl-PL" sz="1600" dirty="0">
                <a:solidFill>
                  <a:srgbClr val="00B050"/>
                </a:solidFill>
              </a:rPr>
              <a:t> </a:t>
            </a:r>
            <a:endParaRPr lang="pl-PL" sz="1600" dirty="0">
              <a:solidFill>
                <a:srgbClr val="00B050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572000" cy="2562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t3.gstatic.com/images?q=tbn:ANd9GcQuOjPQpO2jT_xnXJGSxugc-75OtyB3WP-HqMGuPY7nmHt3CU-i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6" y="3529839"/>
            <a:ext cx="2358786" cy="2972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9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" grpId="1"/>
      <p:bldP spid="3" grpId="2"/>
      <p:bldP spid="4" grpId="0" build="p"/>
      <p:bldP spid="4" grpId="1" build="allAtOnce"/>
      <p:bldP spid="4" grpId="2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14738" y="188640"/>
            <a:ext cx="77091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COŚ O ROSJI</a:t>
            </a:r>
            <a:endParaRPr lang="pl-PL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3345" y="2632224"/>
            <a:ext cx="78856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45D0"/>
                </a:solidFill>
              </a:rPr>
              <a:t>Rosja </a:t>
            </a:r>
            <a:r>
              <a:rPr lang="pl-PL" sz="2400" dirty="0">
                <a:solidFill>
                  <a:srgbClr val="0045D0"/>
                </a:solidFill>
              </a:rPr>
              <a:t>to </a:t>
            </a:r>
            <a:r>
              <a:rPr lang="pl-PL" sz="2400" dirty="0" err="1" smtClean="0">
                <a:solidFill>
                  <a:srgbClr val="0045D0"/>
                </a:solidFill>
              </a:rPr>
              <a:t>najwieksze</a:t>
            </a:r>
            <a:r>
              <a:rPr lang="pl-PL" sz="2400" dirty="0" smtClean="0">
                <a:solidFill>
                  <a:srgbClr val="0045D0"/>
                </a:solidFill>
              </a:rPr>
              <a:t> </a:t>
            </a:r>
            <a:r>
              <a:rPr lang="pl-PL" sz="2400" dirty="0">
                <a:solidFill>
                  <a:srgbClr val="0045D0"/>
                </a:solidFill>
              </a:rPr>
              <a:t>państwo świata, zajmuje niemal dwukrotnie większe terytorium niż </a:t>
            </a:r>
            <a:r>
              <a:rPr lang="pl-PL" sz="2400" b="1" dirty="0">
                <a:solidFill>
                  <a:srgbClr val="0045D0"/>
                </a:solidFill>
              </a:rPr>
              <a:t>USA </a:t>
            </a:r>
            <a:r>
              <a:rPr lang="pl-PL" sz="2400" dirty="0">
                <a:solidFill>
                  <a:srgbClr val="0045D0"/>
                </a:solidFill>
              </a:rPr>
              <a:t>i </a:t>
            </a:r>
            <a:r>
              <a:rPr lang="pl-PL" sz="2400" b="1" dirty="0">
                <a:solidFill>
                  <a:srgbClr val="0045D0"/>
                </a:solidFill>
              </a:rPr>
              <a:t>Chiny</a:t>
            </a:r>
            <a:r>
              <a:rPr lang="pl-PL" sz="2400" dirty="0">
                <a:solidFill>
                  <a:srgbClr val="0045D0"/>
                </a:solidFill>
              </a:rPr>
              <a:t>. W jej skład wchodzi: 21 republik, 49 obwodów, 6 krajów, 1 obwód autonomiczny, 10 okręgów autonomicznych i 2 miasta wydzielone (Moskwa i Petersburg). Rosja graniczy z 14 państwami na lądzie i z 2 </a:t>
            </a:r>
            <a:r>
              <a:rPr lang="pl-PL" sz="2400" dirty="0" smtClean="0">
                <a:solidFill>
                  <a:srgbClr val="0045D0"/>
                </a:solidFill>
              </a:rPr>
              <a:t>w cieśninach, długość </a:t>
            </a:r>
            <a:r>
              <a:rPr lang="pl-PL" sz="2400" dirty="0">
                <a:solidFill>
                  <a:srgbClr val="0045D0"/>
                </a:solidFill>
              </a:rPr>
              <a:t>granicy państwowej wynosi 60 tys. km, w tym 20,3 tys. km granic lądowych. </a:t>
            </a:r>
          </a:p>
        </p:txBody>
      </p:sp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75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843808" y="188640"/>
            <a:ext cx="406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WYKONAŁY:</a:t>
            </a:r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34820" y="4168120"/>
            <a:ext cx="8327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ANNA GALIŃSKA(LEKTOR)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06563" y="5502344"/>
            <a:ext cx="4537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DIANA ŁOMEĆ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843808" y="2637304"/>
            <a:ext cx="4424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ANNA ŁOMEĆ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-105268" y="1340768"/>
            <a:ext cx="920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ŻANETA BALIŃSKA(LEKTOR)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3568" y="2609235"/>
            <a:ext cx="16241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3F</a:t>
            </a:r>
            <a:endParaRPr lang="pl-PL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12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7156" y="1484784"/>
            <a:ext cx="902522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20000" b="1" cap="all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endPos="0" dist="500" dir="5400000" sy="-100000" algn="bl" rotWithShape="0"/>
                </a:effectLst>
              </a:rPr>
              <a:t>KONIEC</a:t>
            </a:r>
            <a:endParaRPr lang="pl-PL" sz="20000" b="1" cap="all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endPos="0" dist="500" dir="5400000" sy="-100000" algn="bl" rotWithShape="0"/>
              </a:effectLst>
            </a:endParaRPr>
          </a:p>
        </p:txBody>
      </p:sp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905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95536" y="692696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 smtClean="0"/>
              <a:t>  </a:t>
            </a:r>
            <a:r>
              <a:rPr lang="pl-PL" sz="8800" dirty="0" smtClean="0">
                <a:solidFill>
                  <a:schemeClr val="bg2">
                    <a:lumMod val="50000"/>
                  </a:schemeClr>
                </a:solidFill>
              </a:rPr>
              <a:t>CO WARTO </a:t>
            </a:r>
          </a:p>
          <a:p>
            <a:pPr algn="ctr"/>
            <a:r>
              <a:rPr lang="pl-PL" sz="8800" dirty="0" smtClean="0">
                <a:solidFill>
                  <a:schemeClr val="bg2">
                    <a:lumMod val="50000"/>
                  </a:schemeClr>
                </a:solidFill>
              </a:rPr>
              <a:t>   ZOBACZYĆ</a:t>
            </a:r>
          </a:p>
          <a:p>
            <a:pPr algn="ctr"/>
            <a:r>
              <a:rPr lang="pl-PL" sz="8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endParaRPr lang="pl-PL" sz="8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457332" y="3284984"/>
            <a:ext cx="5472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>
                <a:solidFill>
                  <a:schemeClr val="bg2">
                    <a:lumMod val="50000"/>
                  </a:schemeClr>
                </a:solidFill>
              </a:rPr>
              <a:t>W </a:t>
            </a:r>
          </a:p>
          <a:p>
            <a:pPr algn="ctr"/>
            <a:r>
              <a:rPr lang="pl-PL" sz="8800" dirty="0" smtClean="0">
                <a:solidFill>
                  <a:schemeClr val="bg2">
                    <a:lumMod val="50000"/>
                  </a:schemeClr>
                </a:solidFill>
              </a:rPr>
              <a:t>ROSJI</a:t>
            </a:r>
            <a:endParaRPr lang="pl-PL" sz="8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3113584" y="1592796"/>
            <a:ext cx="5832648" cy="4536504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Zespół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Astrachańskiego Kremla powstał w drugiej połowie XVI w. gdy najpoważniejszym zagrożeniem dla Państwa Moskiewskiego były ataki od Wschodu. W połowie XVI w. Iwan Groźny skoncentrował się na zdobyciu Powołża i osłonięcia Moskwy od wrogich chanatów tatarskich. Po zdobyciu Astrachania i Kazania Iwan Groźny zapewnił sobie dostęp do całej 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Wołgi. Dzisiaj  Astrachański Kreml jest </a:t>
            </a: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uważany za jedną z najciekawszych budowli w </a:t>
            </a: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Rosji.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390"/>
            <a:ext cx="2304256" cy="2541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563888" y="260648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FFC000"/>
                </a:solidFill>
              </a:rPr>
              <a:t>Astrachański Kreml</a:t>
            </a:r>
            <a:endParaRPr lang="pl-PL" sz="4000" dirty="0">
              <a:solidFill>
                <a:srgbClr val="FFC000"/>
              </a:solidFill>
            </a:endParaRPr>
          </a:p>
        </p:txBody>
      </p:sp>
      <p:pic>
        <p:nvPicPr>
          <p:cNvPr id="9218" name="Picture 2" descr="http://t1.gstatic.com/images?q=tbn:ANd9GcQzuXJVxyDAjjUhKPGCzscqckDQzZtoqzg4SCARDSHLNjj0F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466975" cy="184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7831" y="663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19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lik:Mosmetro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46" y="0"/>
            <a:ext cx="1224136" cy="9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652005" y="1276544"/>
            <a:ext cx="64899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C00000"/>
                </a:solidFill>
              </a:rPr>
              <a:t>L</a:t>
            </a:r>
            <a:r>
              <a:rPr lang="pl-PL" sz="2000" dirty="0" smtClean="0">
                <a:solidFill>
                  <a:srgbClr val="C00000"/>
                </a:solidFill>
              </a:rPr>
              <a:t>iczy </a:t>
            </a:r>
            <a:r>
              <a:rPr lang="pl-PL" sz="2000" dirty="0">
                <a:solidFill>
                  <a:srgbClr val="C00000"/>
                </a:solidFill>
              </a:rPr>
              <a:t>łącznie 298,2 km, składa się z 12 linii na których znajdują się 182 </a:t>
            </a:r>
            <a:r>
              <a:rPr lang="pl-PL" sz="2000" dirty="0" err="1" smtClean="0">
                <a:solidFill>
                  <a:srgbClr val="C00000"/>
                </a:solidFill>
              </a:rPr>
              <a:t>stacje.Do</a:t>
            </a:r>
            <a:r>
              <a:rPr lang="pl-PL" sz="2000" dirty="0" smtClean="0">
                <a:solidFill>
                  <a:srgbClr val="C00000"/>
                </a:solidFill>
              </a:rPr>
              <a:t> </a:t>
            </a:r>
            <a:r>
              <a:rPr lang="pl-PL" sz="2000" dirty="0">
                <a:solidFill>
                  <a:srgbClr val="C00000"/>
                </a:solidFill>
              </a:rPr>
              <a:t>metra w </a:t>
            </a:r>
            <a:r>
              <a:rPr lang="pl-PL" sz="2000" dirty="0" smtClean="0">
                <a:solidFill>
                  <a:srgbClr val="C00000"/>
                </a:solidFill>
              </a:rPr>
              <a:t>Moskwie wsiadają </a:t>
            </a:r>
            <a:r>
              <a:rPr lang="pl-PL" sz="2000" dirty="0">
                <a:solidFill>
                  <a:srgbClr val="C00000"/>
                </a:solidFill>
              </a:rPr>
              <a:t>codziennie </a:t>
            </a:r>
            <a:r>
              <a:rPr lang="pl-PL" sz="2000" dirty="0" smtClean="0">
                <a:solidFill>
                  <a:srgbClr val="C00000"/>
                </a:solidFill>
              </a:rPr>
              <a:t>około 3 miliony pasażerów.</a:t>
            </a:r>
            <a:r>
              <a:rPr lang="pl-PL" sz="2000" dirty="0">
                <a:solidFill>
                  <a:srgbClr val="C00000"/>
                </a:solidFill>
              </a:rPr>
              <a:t/>
            </a:r>
            <a:br>
              <a:rPr lang="pl-PL" sz="2000" dirty="0">
                <a:solidFill>
                  <a:srgbClr val="C00000"/>
                </a:solidFill>
              </a:rPr>
            </a:br>
            <a:r>
              <a:rPr lang="pl-PL" sz="2000" dirty="0">
                <a:solidFill>
                  <a:srgbClr val="C00000"/>
                </a:solidFill>
              </a:rPr>
              <a:t>Metro </a:t>
            </a:r>
            <a:r>
              <a:rPr lang="pl-PL" sz="2000" dirty="0" smtClean="0">
                <a:solidFill>
                  <a:srgbClr val="C00000"/>
                </a:solidFill>
              </a:rPr>
              <a:t>Moskiewskie </a:t>
            </a:r>
            <a:r>
              <a:rPr lang="pl-PL" sz="2000" dirty="0">
                <a:solidFill>
                  <a:srgbClr val="C00000"/>
                </a:solidFill>
              </a:rPr>
              <a:t>wyróżniają przede wszystkim stacje, których część uważana jest za wzorcowy przykład architektury socrealizmu, wnętrza stacji przypominają pałace, pod sufitami wiszą </a:t>
            </a:r>
            <a:r>
              <a:rPr lang="pl-PL" sz="2000" dirty="0" smtClean="0">
                <a:solidFill>
                  <a:srgbClr val="C00000"/>
                </a:solidFill>
              </a:rPr>
              <a:t>misterne żyrandole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572000" y="176359"/>
            <a:ext cx="5779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 smtClean="0">
                <a:solidFill>
                  <a:srgbClr val="FF0000"/>
                </a:solidFill>
              </a:rPr>
              <a:t>etro</a:t>
            </a:r>
            <a:r>
              <a:rPr lang="pl-PL" sz="4000" dirty="0" smtClean="0">
                <a:solidFill>
                  <a:srgbClr val="FF0000"/>
                </a:solidFill>
              </a:rPr>
              <a:t> w </a:t>
            </a:r>
            <a:r>
              <a:rPr lang="pl-PL" sz="4000" dirty="0">
                <a:solidFill>
                  <a:srgbClr val="FF0000"/>
                </a:solidFill>
              </a:rPr>
              <a:t>M</a:t>
            </a:r>
            <a:r>
              <a:rPr lang="pl-PL" sz="4000" dirty="0" smtClean="0">
                <a:solidFill>
                  <a:srgbClr val="FF0000"/>
                </a:solidFill>
              </a:rPr>
              <a:t>oskwie</a:t>
            </a:r>
            <a:endParaRPr lang="pl-PL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upload.wikimedia.org/wikipedia/commons/thumb/7/76/Moscow_Metro%2C_Kievskaya_station.jpg/220px-Moscow_Metro%2C_Kievskaya_s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3" y="768092"/>
            <a:ext cx="2095500" cy="1419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upload.wikimedia.org/wikipedia/commons/thumb/7/7d/Moscow-metro_station_Kiev2.jpg/220px-Moscow-metro_station_Kiev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3" y="3212976"/>
            <a:ext cx="2095500" cy="15716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archive/d/dd/20120121141502%21Moscow_Metro_map_ruslat.png/300px-Moscow_Metro_map_rusla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05" y="3820165"/>
            <a:ext cx="207910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thumb/7/75/MetroMoskwa1.jpg/220px-MetroMoskwa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782448" cy="2086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83768" y="530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6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1680" y="188640"/>
            <a:ext cx="7308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solidFill>
                  <a:srgbClr val="00FFCC"/>
                </a:solidFill>
              </a:rPr>
              <a:t>Państwowe Muzeum Ermitażu</a:t>
            </a:r>
            <a:endParaRPr lang="pl-PL" sz="4000" dirty="0">
              <a:solidFill>
                <a:srgbClr val="00FFCC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419871" y="1038672"/>
            <a:ext cx="55683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Pałac w galerię sztuki przemieniła cesarzowa Katarzyna II. Głównym budynkiem Ermitażu jest barokowy Pałac Zimowy wzniesiony dla carycy Elżbiety w latach </a:t>
            </a:r>
            <a:r>
              <a:rPr lang="pl-PL" sz="2000" dirty="0" smtClean="0">
                <a:solidFill>
                  <a:srgbClr val="0070C0"/>
                </a:solidFill>
              </a:rPr>
              <a:t>1754-1762 </a:t>
            </a:r>
            <a:r>
              <a:rPr lang="pl-PL" sz="2000" dirty="0">
                <a:solidFill>
                  <a:srgbClr val="0070C0"/>
                </a:solidFill>
              </a:rPr>
              <a:t>według projektu Bartolomea </a:t>
            </a:r>
            <a:r>
              <a:rPr lang="pl-PL" sz="2000" dirty="0" err="1">
                <a:solidFill>
                  <a:srgbClr val="0070C0"/>
                </a:solidFill>
              </a:rPr>
              <a:t>Rastrellego</a:t>
            </a:r>
            <a:r>
              <a:rPr lang="pl-PL" sz="2000" dirty="0">
                <a:solidFill>
                  <a:srgbClr val="0070C0"/>
                </a:solidFill>
              </a:rPr>
              <a:t>. W 1766 caryca Katarzyna II poprosiła francuskiego filozofa </a:t>
            </a:r>
            <a:r>
              <a:rPr lang="pl-PL" sz="2000" dirty="0" smtClean="0">
                <a:solidFill>
                  <a:srgbClr val="0070C0"/>
                </a:solidFill>
              </a:rPr>
              <a:t>Denisa Diderota</a:t>
            </a:r>
            <a:r>
              <a:rPr lang="pl-PL" sz="2000" dirty="0">
                <a:solidFill>
                  <a:srgbClr val="0070C0"/>
                </a:solidFill>
              </a:rPr>
              <a:t> </a:t>
            </a:r>
            <a:r>
              <a:rPr lang="pl-PL" sz="2000" dirty="0" smtClean="0">
                <a:solidFill>
                  <a:srgbClr val="0070C0"/>
                </a:solidFill>
              </a:rPr>
              <a:t>by </a:t>
            </a:r>
            <a:r>
              <a:rPr lang="pl-PL" sz="2000" dirty="0">
                <a:solidFill>
                  <a:srgbClr val="0070C0"/>
                </a:solidFill>
              </a:rPr>
              <a:t>w jej imieniu kupował obrazy z kolekcji francuskich. W ten sposób do </a:t>
            </a:r>
            <a:r>
              <a:rPr lang="pl-PL" sz="2000" dirty="0" err="1">
                <a:solidFill>
                  <a:srgbClr val="0070C0"/>
                </a:solidFill>
              </a:rPr>
              <a:t>Sankt</a:t>
            </a:r>
            <a:r>
              <a:rPr lang="pl-PL" sz="2000" dirty="0">
                <a:solidFill>
                  <a:srgbClr val="0070C0"/>
                </a:solidFill>
              </a:rPr>
              <a:t> Petersburga trafiły płótna </a:t>
            </a:r>
            <a:r>
              <a:rPr lang="pl-PL" sz="2000" dirty="0" err="1" smtClean="0">
                <a:solidFill>
                  <a:srgbClr val="0070C0"/>
                </a:solidFill>
              </a:rPr>
              <a:t>Pousskina</a:t>
            </a:r>
            <a:r>
              <a:rPr lang="pl-PL" sz="2000" dirty="0" smtClean="0">
                <a:solidFill>
                  <a:srgbClr val="0070C0"/>
                </a:solidFill>
              </a:rPr>
              <a:t>, </a:t>
            </a:r>
            <a:r>
              <a:rPr lang="pl-PL" sz="2000" dirty="0">
                <a:solidFill>
                  <a:srgbClr val="0070C0"/>
                </a:solidFill>
              </a:rPr>
              <a:t>Rembrandta, Rubensa, Rafaela, Tycjana i wielu innych znakomitych malarzy.</a:t>
            </a:r>
          </a:p>
        </p:txBody>
      </p:sp>
      <p:pic>
        <p:nvPicPr>
          <p:cNvPr id="4098" name="Picture 2" descr="Nowy Ermita&amp;zdot;, Wielki &amp;Sacute;wietl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381250" cy="1790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upload.wikimedia.org/wikipedia/commons/thumb/7/7c/Hermitage_interior.jpg/250px-Hermitage_interi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12" y="4877273"/>
            <a:ext cx="2381250" cy="1790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3.gstatic.com/images?q=tbn:ANd9GcR-wiT53aCeW4dzBBUquOZOtNr4PJliMmrWwScmdCPPbrx5wPId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2" y="1458470"/>
            <a:ext cx="2619375" cy="174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skwa, Plac Czerwo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8" y="1412776"/>
            <a:ext cx="2040162" cy="1841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TFGdHmv8JDvtPAgzpNvBaFoL9tpdyX04Q76KB6DBfeBL-gbcSHc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4" y="4703098"/>
            <a:ext cx="3091083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TbQOUILT_4qIAK94kLeAMwcrRLiT9wjv_Kyk3PcVotaVcaDn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54" y="4863437"/>
            <a:ext cx="2476500" cy="18478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771801" y="896526"/>
            <a:ext cx="61442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Najbardziej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znany plac Moskwy, położony w centrum miasta opodal 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Kremla–oficjalnej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siedziby 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prezydenta </a:t>
            </a:r>
            <a:r>
              <a:rPr lang="pl-PL" sz="2000" dirty="0" err="1" smtClean="0">
                <a:solidFill>
                  <a:schemeClr val="accent5">
                    <a:lumMod val="50000"/>
                  </a:schemeClr>
                </a:solidFill>
              </a:rPr>
              <a:t>Rosji.Ma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330 m długości i 70 m </a:t>
            </a:r>
            <a:r>
              <a:rPr lang="pl-PL" sz="2000" dirty="0" err="1" smtClean="0">
                <a:solidFill>
                  <a:schemeClr val="accent5">
                    <a:lumMod val="50000"/>
                  </a:schemeClr>
                </a:solidFill>
              </a:rPr>
              <a:t>szerokości.Pierwotnie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plac Czerwony otaczała drewniana zabudowa, lecz z powodu niebezpieczeństwa 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pożaru usunięto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ją na mocy edyktu Iwana III z 1493 roku. Nowo otwarte miejsce było nazywane "Pożar" lub "Wypalone", i służyło za największe z moskiewskich targowisk. Następnie było wykorzystywane do uroczystości publicznych, czasem też miały na nim miejsce koronacje rosyjskich carów.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264469" y="188640"/>
            <a:ext cx="670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accent5">
                    <a:lumMod val="50000"/>
                  </a:schemeClr>
                </a:solidFill>
              </a:rPr>
              <a:t>Plac Czerwony w Moskwie</a:t>
            </a:r>
          </a:p>
        </p:txBody>
      </p:sp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rgbClr val="66FF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619672" y="188640"/>
            <a:ext cx="73388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Złota Brama we Włodzimierzu</a:t>
            </a:r>
          </a:p>
        </p:txBody>
      </p:sp>
      <p:pic>
        <p:nvPicPr>
          <p:cNvPr id="2050" name="Picture 2" descr="http://upload.wikimedia.org/wikipedia/commons/thumb/8/8b/Russia-Vladimir-Golden_Gate-1.jpg/300px-Russia-Vladimir-Golden_Gat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2" y="1700807"/>
            <a:ext cx="2857500" cy="2133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419872" y="1196752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00B0F0"/>
                </a:solidFill>
              </a:rPr>
              <a:t>Wieża </a:t>
            </a:r>
            <a:r>
              <a:rPr lang="pl-PL" sz="2000" dirty="0">
                <a:solidFill>
                  <a:srgbClr val="00B0F0"/>
                </a:solidFill>
              </a:rPr>
              <a:t>bramna we Włodzimierzu w </a:t>
            </a:r>
            <a:r>
              <a:rPr lang="pl-PL" sz="2000" dirty="0" smtClean="0">
                <a:solidFill>
                  <a:srgbClr val="00B0F0"/>
                </a:solidFill>
              </a:rPr>
              <a:t>Rosji </a:t>
            </a:r>
            <a:r>
              <a:rPr lang="pl-PL" sz="2000" dirty="0">
                <a:solidFill>
                  <a:srgbClr val="00B0F0"/>
                </a:solidFill>
              </a:rPr>
              <a:t>z</a:t>
            </a:r>
            <a:r>
              <a:rPr lang="pl-PL" sz="2000" dirty="0" smtClean="0">
                <a:solidFill>
                  <a:srgbClr val="00B0F0"/>
                </a:solidFill>
              </a:rPr>
              <a:t>budowana </a:t>
            </a:r>
            <a:r>
              <a:rPr lang="pl-PL" sz="2000" dirty="0">
                <a:solidFill>
                  <a:srgbClr val="00B0F0"/>
                </a:solidFill>
              </a:rPr>
              <a:t>w latach 1158-1164. Jest jedną z niewielu zachowanych (tylko częściowo) starożytnych, rosyjskich bram miejskich. W jej wnętrzu znajduje się muzeum poświęcone podbojom </a:t>
            </a:r>
            <a:r>
              <a:rPr lang="pl-PL" sz="2000" dirty="0" smtClean="0">
                <a:solidFill>
                  <a:srgbClr val="00B0F0"/>
                </a:solidFill>
              </a:rPr>
              <a:t>Mongołów na </a:t>
            </a:r>
            <a:r>
              <a:rPr lang="pl-PL" sz="2000" dirty="0">
                <a:solidFill>
                  <a:srgbClr val="00B0F0"/>
                </a:solidFill>
              </a:rPr>
              <a:t>terenie Rosji w </a:t>
            </a:r>
            <a:r>
              <a:rPr lang="pl-PL" sz="2000" dirty="0" smtClean="0">
                <a:solidFill>
                  <a:srgbClr val="00B0F0"/>
                </a:solidFill>
              </a:rPr>
              <a:t>XIII wieku</a:t>
            </a:r>
            <a:r>
              <a:rPr lang="pl-PL" sz="2000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2052" name="Picture 4" descr="http://t3.gstatic.com/images?q=tbn:ANd9GcQVgSKR_bCpruzRqhFb35F9iiXKdBe6fPwwRIWMJ1OlBG9_O9K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05493"/>
            <a:ext cx="3298711" cy="2470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0856" y="1272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415372" y="260648"/>
            <a:ext cx="46799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Sobór św. Izaaka</a:t>
            </a:r>
          </a:p>
        </p:txBody>
      </p:sp>
      <p:pic>
        <p:nvPicPr>
          <p:cNvPr id="3074" name="Picture 2" descr="Saint Isaac's Cathedr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65" y="4609320"/>
            <a:ext cx="2381250" cy="1790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771801" y="1268760"/>
            <a:ext cx="6359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0066"/>
                </a:solidFill>
              </a:rPr>
              <a:t>N</a:t>
            </a:r>
            <a:r>
              <a:rPr lang="pl-PL" sz="2000" dirty="0" smtClean="0">
                <a:solidFill>
                  <a:srgbClr val="FF0066"/>
                </a:solidFill>
              </a:rPr>
              <a:t>ajwiększa </a:t>
            </a:r>
            <a:r>
              <a:rPr lang="pl-PL" sz="2000" dirty="0">
                <a:solidFill>
                  <a:srgbClr val="FF0066"/>
                </a:solidFill>
              </a:rPr>
              <a:t>prawosławna świątynia w </a:t>
            </a:r>
            <a:r>
              <a:rPr lang="pl-PL" sz="2000" dirty="0" err="1" smtClean="0">
                <a:solidFill>
                  <a:srgbClr val="FF0066"/>
                </a:solidFill>
              </a:rPr>
              <a:t>Sankt</a:t>
            </a:r>
            <a:r>
              <a:rPr lang="pl-PL" sz="2000" dirty="0" smtClean="0">
                <a:solidFill>
                  <a:srgbClr val="FF0066"/>
                </a:solidFill>
              </a:rPr>
              <a:t> Petersburgu </a:t>
            </a:r>
            <a:r>
              <a:rPr lang="pl-PL" sz="2000" dirty="0">
                <a:solidFill>
                  <a:srgbClr val="FF0066"/>
                </a:solidFill>
              </a:rPr>
              <a:t>oraz druga co do wielkości w Rosji (zaraz po Soborze Chrystusa Zbawiciela w </a:t>
            </a:r>
            <a:r>
              <a:rPr lang="pl-PL" sz="2000" dirty="0" smtClean="0">
                <a:solidFill>
                  <a:srgbClr val="FF0066"/>
                </a:solidFill>
              </a:rPr>
              <a:t>Moskwie), </a:t>
            </a:r>
            <a:r>
              <a:rPr lang="pl-PL" sz="2000" dirty="0">
                <a:solidFill>
                  <a:srgbClr val="FF0066"/>
                </a:solidFill>
              </a:rPr>
              <a:t>wybudowana z polecenia </a:t>
            </a:r>
            <a:r>
              <a:rPr lang="pl-PL" sz="2000" dirty="0" smtClean="0">
                <a:solidFill>
                  <a:srgbClr val="FF0066"/>
                </a:solidFill>
              </a:rPr>
              <a:t>cara Aleksandra I</a:t>
            </a:r>
            <a:r>
              <a:rPr lang="pl-PL" sz="2000" dirty="0">
                <a:solidFill>
                  <a:srgbClr val="FF0066"/>
                </a:solidFill>
              </a:rPr>
              <a:t>; mierzy 97,6 m szerokości, 111,2 m długości oraz 101,5 m wysokości; zwieńczona jest złoconymi kopułami (pokrytymi 100 kg </a:t>
            </a:r>
            <a:r>
              <a:rPr lang="pl-PL" sz="2000" dirty="0" smtClean="0">
                <a:solidFill>
                  <a:srgbClr val="FF0066"/>
                </a:solidFill>
              </a:rPr>
              <a:t>czystym złotem), </a:t>
            </a:r>
            <a:r>
              <a:rPr lang="pl-PL" sz="2000" dirty="0">
                <a:solidFill>
                  <a:srgbClr val="FF0066"/>
                </a:solidFill>
              </a:rPr>
              <a:t>z których największa posiada promień </a:t>
            </a:r>
            <a:r>
              <a:rPr lang="pl-PL" sz="2000" dirty="0" smtClean="0">
                <a:solidFill>
                  <a:srgbClr val="FF0066"/>
                </a:solidFill>
              </a:rPr>
              <a:t>ok.11 </a:t>
            </a:r>
            <a:r>
              <a:rPr lang="pl-PL" sz="2000" dirty="0">
                <a:solidFill>
                  <a:srgbClr val="FF0066"/>
                </a:solidFill>
              </a:rPr>
              <a:t>m. Może pomieścić 14 </a:t>
            </a:r>
            <a:r>
              <a:rPr lang="pl-PL" sz="2000" dirty="0" smtClean="0">
                <a:solidFill>
                  <a:srgbClr val="FF0066"/>
                </a:solidFill>
              </a:rPr>
              <a:t>tysięcy wiernych.</a:t>
            </a:r>
            <a:endParaRPr lang="pl-PL" sz="2000" dirty="0">
              <a:solidFill>
                <a:srgbClr val="FF0066"/>
              </a:solidFill>
            </a:endParaRPr>
          </a:p>
        </p:txBody>
      </p:sp>
      <p:pic>
        <p:nvPicPr>
          <p:cNvPr id="3076" name="Picture 4" descr="http://upload.wikimedia.org/wikipedia/commons/thumb/4/47/St_Isaacs_cathedral_royal_doors.jpg/200px-St_Isaacs_cathedral_royal_door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5067"/>
            <a:ext cx="2206753" cy="2946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8" name="Picture 6" descr="http://t2.gstatic.com/images?q=tbn:ANd9GcTMMjK3vDiV0VrYSio3RyfyCPV4B0g3ZI3nX-aEq0gJkdiCMrSGT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97" y="4725144"/>
            <a:ext cx="3024336" cy="1919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00946" y="720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erodynamiczn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794</TotalTime>
  <Words>972</Words>
  <Application>Microsoft Office PowerPoint</Application>
  <PresentationFormat>Pokaz na ekranie (4:3)</PresentationFormat>
  <Paragraphs>48</Paragraphs>
  <Slides>21</Slides>
  <Notes>0</Notes>
  <HiddenSlides>0</HiddenSlides>
  <MMClips>20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Kowalski Ryszard</cp:lastModifiedBy>
  <cp:revision>14</cp:revision>
  <dcterms:modified xsi:type="dcterms:W3CDTF">2012-05-22T12:17:06Z</dcterms:modified>
</cp:coreProperties>
</file>