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56BD-E072-4244-8409-35F3AF247928}" type="datetimeFigureOut">
              <a:rPr lang="pl-PL" smtClean="0"/>
              <a:t>2012-05-20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7581-B5CC-442C-A775-84D9F694D3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609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56BD-E072-4244-8409-35F3AF247928}" type="datetimeFigureOut">
              <a:rPr lang="pl-PL" smtClean="0"/>
              <a:t>2012-05-20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7581-B5CC-442C-A775-84D9F694D3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93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56BD-E072-4244-8409-35F3AF247928}" type="datetimeFigureOut">
              <a:rPr lang="pl-PL" smtClean="0"/>
              <a:t>2012-05-20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7581-B5CC-442C-A775-84D9F694D3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014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56BD-E072-4244-8409-35F3AF247928}" type="datetimeFigureOut">
              <a:rPr lang="pl-PL" smtClean="0"/>
              <a:t>2012-05-20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7581-B5CC-442C-A775-84D9F694D3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354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56BD-E072-4244-8409-35F3AF247928}" type="datetimeFigureOut">
              <a:rPr lang="pl-PL" smtClean="0"/>
              <a:t>2012-05-20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7581-B5CC-442C-A775-84D9F694D3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91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56BD-E072-4244-8409-35F3AF247928}" type="datetimeFigureOut">
              <a:rPr lang="pl-PL" smtClean="0"/>
              <a:t>2012-05-20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7581-B5CC-442C-A775-84D9F694D3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610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56BD-E072-4244-8409-35F3AF247928}" type="datetimeFigureOut">
              <a:rPr lang="pl-PL" smtClean="0"/>
              <a:t>2012-05-20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7581-B5CC-442C-A775-84D9F694D3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13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56BD-E072-4244-8409-35F3AF247928}" type="datetimeFigureOut">
              <a:rPr lang="pl-PL" smtClean="0"/>
              <a:t>2012-05-20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7581-B5CC-442C-A775-84D9F694D3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823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56BD-E072-4244-8409-35F3AF247928}" type="datetimeFigureOut">
              <a:rPr lang="pl-PL" smtClean="0"/>
              <a:t>2012-05-20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7581-B5CC-442C-A775-84D9F694D3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872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56BD-E072-4244-8409-35F3AF247928}" type="datetimeFigureOut">
              <a:rPr lang="pl-PL" smtClean="0"/>
              <a:t>2012-05-20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7581-B5CC-442C-A775-84D9F694D3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483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56BD-E072-4244-8409-35F3AF247928}" type="datetimeFigureOut">
              <a:rPr lang="pl-PL" smtClean="0"/>
              <a:t>2012-05-20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7581-B5CC-442C-A775-84D9F694D3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418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256BD-E072-4244-8409-35F3AF247928}" type="datetimeFigureOut">
              <a:rPr lang="pl-PL" smtClean="0"/>
              <a:t>2012-05-20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A7581-B5CC-442C-A775-84D9F694D3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818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Lata_20._XX_wieku" TargetMode="External"/><Relationship Id="rId3" Type="http://schemas.openxmlformats.org/officeDocument/2006/relationships/hyperlink" Target="http://pl.wikipedia.org/w/index.php?title=Rosa_Kaufman&amp;action=edit&amp;redlink=1" TargetMode="External"/><Relationship Id="rId7" Type="http://schemas.openxmlformats.org/officeDocument/2006/relationships/hyperlink" Target="http://pl.wikipedia.org/wiki/Symbolizm" TargetMode="External"/><Relationship Id="rId2" Type="http://schemas.openxmlformats.org/officeDocument/2006/relationships/hyperlink" Target="http://pl.wikipedia.org/wiki/Leonid_Pasterna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Romantyzm" TargetMode="External"/><Relationship Id="rId5" Type="http://schemas.openxmlformats.org/officeDocument/2006/relationships/hyperlink" Target="http://pl.wikipedia.org/wiki/1914" TargetMode="External"/><Relationship Id="rId4" Type="http://schemas.openxmlformats.org/officeDocument/2006/relationships/hyperlink" Target="http://pl.wikipedia.org/wiki/Futuryz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Wydawnictwo_podziemne" TargetMode="External"/><Relationship Id="rId2" Type="http://schemas.openxmlformats.org/officeDocument/2006/relationships/hyperlink" Target="http://pl.wikipedia.org/wiki/Aleksander_So%C5%82%C5%BCenicy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pl.wikipedia.org/wiki/Rost%C3%B3w_nad_Done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Rosyjscy laureaci Nagrody Nobla w dziedzinie literatury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717031"/>
            <a:ext cx="3358480" cy="244253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60648"/>
            <a:ext cx="1368152" cy="189866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60648"/>
            <a:ext cx="1405818" cy="190371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342" y="228656"/>
            <a:ext cx="1507891" cy="190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10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Borys Pasternak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Borys </a:t>
            </a:r>
            <a:r>
              <a:rPr lang="pl-PL" dirty="0" err="1"/>
              <a:t>Leonidowicz</a:t>
            </a:r>
            <a:r>
              <a:rPr lang="pl-PL" dirty="0"/>
              <a:t> Pasternak (ros. </a:t>
            </a:r>
            <a:r>
              <a:rPr lang="pl-PL" dirty="0" err="1"/>
              <a:t>Борис</a:t>
            </a:r>
            <a:r>
              <a:rPr lang="pl-PL" dirty="0"/>
              <a:t> </a:t>
            </a:r>
            <a:r>
              <a:rPr lang="pl-PL" dirty="0" err="1"/>
              <a:t>Леонидович</a:t>
            </a:r>
            <a:r>
              <a:rPr lang="pl-PL" dirty="0"/>
              <a:t> </a:t>
            </a:r>
            <a:r>
              <a:rPr lang="pl-PL" dirty="0" err="1"/>
              <a:t>Пастернак</a:t>
            </a:r>
            <a:r>
              <a:rPr lang="pl-PL" dirty="0"/>
              <a:t>, ur. 10 lutego 1890 w Moskwie, zm. 30 maja 1960 w </a:t>
            </a:r>
            <a:r>
              <a:rPr lang="pl-PL" dirty="0" err="1"/>
              <a:t>Pieriediełkinie</a:t>
            </a:r>
            <a:r>
              <a:rPr lang="pl-PL" dirty="0"/>
              <a:t> koło Moskwy) – poeta i prozaik rosyjski, pochodzenia żydowskiego</a:t>
            </a:r>
            <a:r>
              <a:rPr lang="pl-PL" dirty="0" smtClean="0"/>
              <a:t>.</a:t>
            </a:r>
            <a:r>
              <a:rPr lang="pl-PL" b="1" dirty="0"/>
              <a:t> </a:t>
            </a:r>
            <a:endParaRPr lang="pl-PL" b="1" dirty="0" smtClean="0"/>
          </a:p>
          <a:p>
            <a:r>
              <a:rPr lang="pl-PL" dirty="0"/>
              <a:t>Laureat Nagrody Nobla w dziedzinie literatury za rok 1958 za powieść Doktor Żywago. Nagrody nie odebrał z powodu ostrej nagonki i kampanii prasowej zorganizowanej w ZSRR po ogłoszeniu powieści.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88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Wybrane dzieła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Bliźniak w chmurach (1914)</a:t>
            </a:r>
          </a:p>
          <a:p>
            <a:r>
              <a:rPr lang="pl-PL" dirty="0"/>
              <a:t>Ponad barierami (1917)</a:t>
            </a:r>
          </a:p>
          <a:p>
            <a:r>
              <a:rPr lang="pl-PL" dirty="0"/>
              <a:t>Życie – moja siostra (1922)</a:t>
            </a:r>
          </a:p>
          <a:p>
            <a:r>
              <a:rPr lang="pl-PL" dirty="0"/>
              <a:t>Tematy i wariacje (1923)</a:t>
            </a:r>
          </a:p>
          <a:p>
            <a:r>
              <a:rPr lang="pl-PL" dirty="0"/>
              <a:t>Rok 1905 (1925-1926)</a:t>
            </a:r>
          </a:p>
          <a:p>
            <a:r>
              <a:rPr lang="pl-PL" dirty="0"/>
              <a:t>Lejtnant </a:t>
            </a:r>
            <a:r>
              <a:rPr lang="pl-PL" dirty="0" err="1"/>
              <a:t>Szmidt</a:t>
            </a:r>
            <a:r>
              <a:rPr lang="pl-PL" dirty="0"/>
              <a:t> (1926-1927)</a:t>
            </a:r>
          </a:p>
          <a:p>
            <a:r>
              <a:rPr lang="pl-PL" dirty="0"/>
              <a:t>Wzniosła choroba (1924-1928)</a:t>
            </a:r>
          </a:p>
          <a:p>
            <a:r>
              <a:rPr lang="pl-PL" dirty="0"/>
              <a:t>Opowiadania (1925)</a:t>
            </a:r>
          </a:p>
          <a:p>
            <a:r>
              <a:rPr lang="pl-PL" dirty="0"/>
              <a:t>List żelazny (1931)</a:t>
            </a:r>
          </a:p>
          <a:p>
            <a:r>
              <a:rPr lang="pl-PL" dirty="0"/>
              <a:t>Drogi powietrzne (1933)</a:t>
            </a:r>
          </a:p>
          <a:p>
            <a:r>
              <a:rPr lang="pl-PL" dirty="0"/>
              <a:t>Powtórne narodziny (1932)</a:t>
            </a:r>
          </a:p>
          <a:p>
            <a:r>
              <a:rPr lang="pl-PL" dirty="0"/>
              <a:t>W porannych pociągach (1943)</a:t>
            </a:r>
          </a:p>
          <a:p>
            <a:r>
              <a:rPr lang="pl-PL" dirty="0"/>
              <a:t>Przestwór ziemski(1945)</a:t>
            </a:r>
          </a:p>
          <a:p>
            <a:r>
              <a:rPr lang="pl-PL" dirty="0"/>
              <a:t>Doktor Żywago (1957)</a:t>
            </a:r>
          </a:p>
          <a:p>
            <a:r>
              <a:rPr lang="pl-PL" dirty="0"/>
              <a:t>Gdy się rozpogodzi (1956-1959)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78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Zarys życia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Jego ojciec, </a:t>
            </a:r>
            <a:r>
              <a:rPr lang="pl-PL" dirty="0">
                <a:hlinkClick r:id="rId2" tooltip="Leonid Pasternak"/>
              </a:rPr>
              <a:t>Leonid Pasternak</a:t>
            </a:r>
            <a:r>
              <a:rPr lang="pl-PL" dirty="0"/>
              <a:t>, był znanym żydowskim malarzem i profesorem w szkole malarstwa w Moskwie. Jego matka, </a:t>
            </a:r>
            <a:r>
              <a:rPr lang="pl-PL" dirty="0">
                <a:hlinkClick r:id="rId3" tooltip="Rosa Kaufman (strona nie istnieje)"/>
              </a:rPr>
              <a:t>Rosa Kaufman</a:t>
            </a:r>
            <a:r>
              <a:rPr lang="pl-PL" dirty="0"/>
              <a:t>, była znaną pianistką koncertową. Dom rodzinny charakteryzował się kosmopolityzmem. We wczesnym dzieciństwie jego ojciec przeszedł na prawosławie. Wywarło to duży wpływ na Borysa. Wiele z jego późniejszych wierszy dotyka tematyki chrześcijańskiej.</a:t>
            </a:r>
          </a:p>
          <a:p>
            <a:r>
              <a:rPr lang="pl-PL" dirty="0"/>
              <a:t>Uprawiał intelektualną poezję refleksyjną, opartą na własnym systemie filozoficzno-estetycznym, tematycznie związaną z przyrodą i miłością. Syn znanego malarza i pianistki, odebrał staranne wykształcenie humanistyczne i muzyczne. Początkowo związany był z nurtem poezji </a:t>
            </a:r>
            <a:r>
              <a:rPr lang="pl-PL" dirty="0">
                <a:hlinkClick r:id="rId4" tooltip="Futuryzm"/>
              </a:rPr>
              <a:t>futurystycznej</a:t>
            </a:r>
            <a:r>
              <a:rPr lang="pl-PL" dirty="0"/>
              <a:t> (debiut w </a:t>
            </a:r>
            <a:r>
              <a:rPr lang="pl-PL" dirty="0">
                <a:hlinkClick r:id="rId5" tooltip="1914"/>
              </a:rPr>
              <a:t>1914</a:t>
            </a:r>
            <a:r>
              <a:rPr lang="pl-PL" dirty="0"/>
              <a:t> roku). Jego późniejsze wiersze nawiązywały do niemieckiego </a:t>
            </a:r>
            <a:r>
              <a:rPr lang="pl-PL" dirty="0">
                <a:hlinkClick r:id="rId6" tooltip="Romantyzm"/>
              </a:rPr>
              <a:t>romantyzmu</a:t>
            </a:r>
            <a:r>
              <a:rPr lang="pl-PL" dirty="0"/>
              <a:t> i rosyjskiego </a:t>
            </a:r>
            <a:r>
              <a:rPr lang="pl-PL" dirty="0">
                <a:hlinkClick r:id="rId7" tooltip="Symbolizm"/>
              </a:rPr>
              <a:t>symbolizmu</a:t>
            </a:r>
            <a:r>
              <a:rPr lang="pl-PL" dirty="0"/>
              <a:t>. W </a:t>
            </a:r>
            <a:r>
              <a:rPr lang="pl-PL" dirty="0">
                <a:hlinkClick r:id="rId8" tooltip="Lata 20. XX wieku"/>
              </a:rPr>
              <a:t>latach 20.</a:t>
            </a:r>
            <a:r>
              <a:rPr lang="pl-PL" dirty="0"/>
              <a:t>opublikował poematy </a:t>
            </a:r>
            <a:r>
              <a:rPr lang="pl-PL" i="1" dirty="0"/>
              <a:t>Porucznik </a:t>
            </a:r>
            <a:r>
              <a:rPr lang="pl-PL" i="1" dirty="0" err="1"/>
              <a:t>Szmidt</a:t>
            </a:r>
            <a:r>
              <a:rPr lang="pl-PL" dirty="0"/>
              <a:t> i </a:t>
            </a:r>
            <a:r>
              <a:rPr lang="pl-PL" i="1" dirty="0"/>
              <a:t>Rok 1905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45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930226"/>
          </a:xfrm>
        </p:spPr>
        <p:txBody>
          <a:bodyPr>
            <a:normAutofit fontScale="90000"/>
          </a:bodyPr>
          <a:lstStyle/>
          <a:p>
            <a:r>
              <a:rPr lang="pl-PL" dirty="0"/>
              <a:t>Kartka pocztowa wydana przez pocztę ZSRR z okazji setnej rocznicy urodzin twórcy</a:t>
            </a:r>
          </a:p>
        </p:txBody>
      </p:sp>
      <p:pic>
        <p:nvPicPr>
          <p:cNvPr id="11" name="Symbol zastępczy zawartości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365" y="2205038"/>
            <a:ext cx="5684157" cy="3921125"/>
          </a:xfrm>
        </p:spPr>
      </p:pic>
    </p:spTree>
    <p:extLst>
      <p:ext uri="{BB962C8B-B14F-4D97-AF65-F5344CB8AC3E}">
        <p14:creationId xmlns:p14="http://schemas.microsoft.com/office/powerpoint/2010/main" val="11322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Wykonał: Andrzej Polakowski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Zaprezentował: Andrzej Polakowski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Dziękuję </a:t>
            </a:r>
            <a:r>
              <a:rPr lang="pl-PL" smtClean="0"/>
              <a:t>za </a:t>
            </a:r>
            <a:r>
              <a:rPr lang="pl-PL" smtClean="0"/>
              <a:t>oglądnięcie </a:t>
            </a:r>
            <a:r>
              <a:rPr lang="pl-PL" dirty="0" smtClean="0"/>
              <a:t>mojej prezentacji.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861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92D050"/>
                </a:solidFill>
              </a:rPr>
              <a:t>Aleksander Sołżenicyn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Aleksander Isajewicz Sołżenicyn, ros. </a:t>
            </a:r>
            <a:r>
              <a:rPr lang="pl-PL" dirty="0" err="1"/>
              <a:t>Александр</a:t>
            </a:r>
            <a:r>
              <a:rPr lang="pl-PL" dirty="0"/>
              <a:t> </a:t>
            </a:r>
            <a:r>
              <a:rPr lang="pl-PL" dirty="0" err="1"/>
              <a:t>Исаевич</a:t>
            </a:r>
            <a:r>
              <a:rPr lang="pl-PL" dirty="0"/>
              <a:t> </a:t>
            </a:r>
            <a:r>
              <a:rPr lang="pl-PL" dirty="0" err="1"/>
              <a:t>Солженицын</a:t>
            </a:r>
            <a:r>
              <a:rPr lang="pl-PL" dirty="0"/>
              <a:t>, według niektórych dokumentów, np. szkolnych świadectw, Aleksander </a:t>
            </a:r>
            <a:r>
              <a:rPr lang="pl-PL" dirty="0" err="1"/>
              <a:t>Isaakowicz</a:t>
            </a:r>
            <a:r>
              <a:rPr lang="pl-PL" dirty="0"/>
              <a:t> (ur. 11 grudnia 1918 w Kisłowodzku na północnym przedgórzu Kaukazu, zm. 3 sierpnia 2008 w Moskwie) – rosyjski pisarz, laureat Nagrody Nobla w dziedzinie literatury za rok 1970, autor trzytomowego Archipelagu </a:t>
            </a:r>
            <a:r>
              <a:rPr lang="pl-PL" dirty="0" smtClean="0"/>
              <a:t>Gułag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1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Jeden dzień Iwana </a:t>
            </a:r>
            <a:r>
              <a:rPr lang="pl-PL" dirty="0" err="1"/>
              <a:t>Denisowicza</a:t>
            </a:r>
            <a:r>
              <a:rPr lang="pl-PL" dirty="0"/>
              <a:t> (1962)</a:t>
            </a:r>
          </a:p>
          <a:p>
            <a:r>
              <a:rPr lang="pl-PL" dirty="0"/>
              <a:t>Zdarzenie na stacji </a:t>
            </a:r>
            <a:r>
              <a:rPr lang="pl-PL" dirty="0" err="1"/>
              <a:t>Kreczetowka</a:t>
            </a:r>
            <a:r>
              <a:rPr lang="pl-PL" dirty="0"/>
              <a:t> (Zdarzenie na stacji </a:t>
            </a:r>
            <a:r>
              <a:rPr lang="pl-PL" dirty="0" err="1"/>
              <a:t>Koczetowka</a:t>
            </a:r>
            <a:r>
              <a:rPr lang="pl-PL" dirty="0"/>
              <a:t>)[5] (1963)</a:t>
            </a:r>
          </a:p>
          <a:p>
            <a:r>
              <a:rPr lang="pl-PL" dirty="0"/>
              <a:t>Zagroda </a:t>
            </a:r>
            <a:r>
              <a:rPr lang="pl-PL" dirty="0" err="1"/>
              <a:t>Matriony</a:t>
            </a:r>
            <a:r>
              <a:rPr lang="pl-PL" dirty="0"/>
              <a:t> (1963)</a:t>
            </a:r>
          </a:p>
          <a:p>
            <a:r>
              <a:rPr lang="pl-PL" dirty="0" err="1"/>
              <a:t>Zachar</a:t>
            </a:r>
            <a:r>
              <a:rPr lang="pl-PL" dirty="0"/>
              <a:t> Kalita (1966)</a:t>
            </a:r>
          </a:p>
          <a:p>
            <a:r>
              <a:rPr lang="pl-PL" dirty="0"/>
              <a:t>Krąg pierwszy (1968)</a:t>
            </a:r>
          </a:p>
          <a:p>
            <a:r>
              <a:rPr lang="pl-PL" dirty="0"/>
              <a:t>Oddział chorych na raka (1968)</a:t>
            </a:r>
          </a:p>
          <a:p>
            <a:r>
              <a:rPr lang="pl-PL" dirty="0"/>
              <a:t>Sierpień czternastego (1972)</a:t>
            </a:r>
          </a:p>
          <a:p>
            <a:r>
              <a:rPr lang="pl-PL" dirty="0"/>
              <a:t>Archipelag </a:t>
            </a:r>
            <a:r>
              <a:rPr lang="pl-PL" dirty="0" err="1"/>
              <a:t>GUŁag</a:t>
            </a:r>
            <a:r>
              <a:rPr lang="pl-PL" dirty="0"/>
              <a:t> (1973)</a:t>
            </a:r>
          </a:p>
          <a:p>
            <a:r>
              <a:rPr lang="pl-PL" dirty="0"/>
              <a:t>Lenin w Zurychu (1976)</a:t>
            </a:r>
          </a:p>
          <a:p>
            <a:r>
              <a:rPr lang="pl-PL" dirty="0"/>
              <a:t>Październik szesnastego (1975)</a:t>
            </a:r>
          </a:p>
          <a:p>
            <a:r>
              <a:rPr lang="pl-PL" dirty="0"/>
              <a:t>200 lat razem – kontrowersyjna praca poświęcona historii Żydów w Rosji od rozbiorów Polski po czasy współczesne (tom pierwszy – poświęcony okresowi 1795-1916, wydany w 2001 roku; tom drugi – poświęcony okresowi 1917-1995, wydany w 2002 roku).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132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19256" cy="4571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457200" y="548681"/>
            <a:ext cx="4040188" cy="648071"/>
          </a:xfrm>
        </p:spPr>
        <p:txBody>
          <a:bodyPr>
            <a:normAutofit/>
          </a:bodyPr>
          <a:lstStyle/>
          <a:p>
            <a:r>
              <a:rPr lang="pl-PL" dirty="0" smtClean="0"/>
              <a:t>Życie prywatne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4857403"/>
          </a:xfrm>
        </p:spPr>
        <p:txBody>
          <a:bodyPr>
            <a:normAutofit fontScale="92500"/>
          </a:bodyPr>
          <a:lstStyle/>
          <a:p>
            <a:r>
              <a:rPr lang="pl-PL" dirty="0"/>
              <a:t>Pierwszą żoną pisarza była Natalia </a:t>
            </a:r>
            <a:r>
              <a:rPr lang="pl-PL" dirty="0" err="1"/>
              <a:t>Rieszetowska</a:t>
            </a:r>
            <a:r>
              <a:rPr lang="pl-PL" dirty="0"/>
              <a:t> (urodzona w 1914 roku). Powtórnie ożenił się z Natalią </a:t>
            </a:r>
            <a:r>
              <a:rPr lang="pl-PL" dirty="0" err="1"/>
              <a:t>Swietłową</a:t>
            </a:r>
            <a:r>
              <a:rPr lang="pl-PL" dirty="0"/>
              <a:t> (urodzoną w 1937 roku). Miał trzech synów. Pierwszy z nich – </a:t>
            </a:r>
            <a:r>
              <a:rPr lang="pl-PL" dirty="0" err="1"/>
              <a:t>Ignat</a:t>
            </a:r>
            <a:r>
              <a:rPr lang="pl-PL" dirty="0"/>
              <a:t> (urodzony w 1972 roku) jest pianistą. Pod nazwiskiem Natalia </a:t>
            </a:r>
            <a:r>
              <a:rPr lang="pl-PL" dirty="0" err="1"/>
              <a:t>Rieszetowska</a:t>
            </a:r>
            <a:r>
              <a:rPr lang="pl-PL" dirty="0"/>
              <a:t> opublikowano bardzo krytyczną biografię Sołżenicyn: realia i mistyfikacje – polskie wydanie 1977.</a:t>
            </a:r>
          </a:p>
          <a:p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>
          <a:xfrm>
            <a:off x="4645025" y="548681"/>
            <a:ext cx="4031431" cy="648071"/>
          </a:xfrm>
        </p:spPr>
        <p:txBody>
          <a:bodyPr/>
          <a:lstStyle/>
          <a:p>
            <a:r>
              <a:rPr lang="pl-PL" dirty="0"/>
              <a:t>Śmierć i pogrzeb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041775" cy="4857403"/>
          </a:xfrm>
        </p:spPr>
        <p:txBody>
          <a:bodyPr/>
          <a:lstStyle/>
          <a:p>
            <a:r>
              <a:rPr lang="pl-PL" dirty="0"/>
              <a:t>Aleksander Sołżenicyn zmarł 3 sierpnia 2008 na zawał serca, przeżywszy 89 lat. Jego pogrzeb odbył się 6 sierpnia 2008 na starym cmentarzu przy Monasterze Dońskim. W uroczystościach pożegnalnych udział wziął m.in. Prezydent Federacji Rosyjskiej Dmitrij Miedwiediew.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95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Archipelag </a:t>
            </a:r>
            <a:r>
              <a:rPr lang="pl-PL" dirty="0" smtClean="0"/>
              <a:t>Gułag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Archipelag </a:t>
            </a:r>
            <a:r>
              <a:rPr lang="pl-PL" b="1" dirty="0"/>
              <a:t>GUŁAG: 1918-1956, próba dochodzenia literackiego</a:t>
            </a:r>
            <a:r>
              <a:rPr lang="pl-PL" dirty="0"/>
              <a:t> (</a:t>
            </a:r>
            <a:r>
              <a:rPr lang="pl-PL" dirty="0" err="1"/>
              <a:t>Архипелаг</a:t>
            </a:r>
            <a:r>
              <a:rPr lang="pl-PL" dirty="0"/>
              <a:t> ГУЛАГ) – najważniejsze, trzytomowe dzieło </a:t>
            </a:r>
            <a:r>
              <a:rPr lang="pl-PL" dirty="0">
                <a:hlinkClick r:id="rId2" tooltip="Aleksander Sołżenicyn"/>
              </a:rPr>
              <a:t>Aleksandra Sołżenicyna</a:t>
            </a:r>
            <a:r>
              <a:rPr lang="pl-PL" dirty="0"/>
              <a:t>, napisane w formie relacji historycznej, powstałe w latach 1958-1968. Na Zachodzie wydano je po raz pierwszy w 1973, zaś w Związku Radzieckim oficjalnie w 1989 (wcześniej funkcjonowało w </a:t>
            </a:r>
            <a:r>
              <a:rPr lang="pl-PL" dirty="0">
                <a:hlinkClick r:id="rId3" tooltip="Wydawnictwo podziemne"/>
              </a:rPr>
              <a:t>obiegu podziemnym</a:t>
            </a:r>
            <a:r>
              <a:rPr lang="pl-PL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2286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FF00"/>
                </a:solidFill>
              </a:rPr>
              <a:t>Michaił Szołochow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Michaił Aleksandrowicz Szołochow, ros. </a:t>
            </a:r>
            <a:r>
              <a:rPr lang="pl-PL" dirty="0" err="1"/>
              <a:t>Михаил</a:t>
            </a:r>
            <a:r>
              <a:rPr lang="pl-PL" dirty="0"/>
              <a:t> </a:t>
            </a:r>
            <a:r>
              <a:rPr lang="pl-PL" dirty="0" err="1"/>
              <a:t>Александрович</a:t>
            </a:r>
            <a:r>
              <a:rPr lang="pl-PL" dirty="0"/>
              <a:t> </a:t>
            </a:r>
            <a:r>
              <a:rPr lang="pl-PL" dirty="0" err="1"/>
              <a:t>Шолохов</a:t>
            </a:r>
            <a:r>
              <a:rPr lang="pl-PL" dirty="0"/>
              <a:t> (ur. 24 maja 1905, zm. 21 lutego 1984) – radziecki pisarz.</a:t>
            </a:r>
          </a:p>
          <a:p>
            <a:r>
              <a:rPr lang="pl-PL" dirty="0"/>
              <a:t>W 1965 roku został laureatem Nagrody Nobla w dziedzinie literatury, za epopeję powieściową Cichy Don. Był członkiem Akademii Nauk ZSRR.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687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Znamię (</a:t>
            </a:r>
            <a:r>
              <a:rPr lang="pl-PL" dirty="0" err="1"/>
              <a:t>Родинка</a:t>
            </a:r>
            <a:r>
              <a:rPr lang="pl-PL" dirty="0"/>
              <a:t>, 1924) – opowiadanie opublikowane w prasie.</a:t>
            </a:r>
          </a:p>
          <a:p>
            <a:r>
              <a:rPr lang="pl-PL" dirty="0"/>
              <a:t>Opowiadania znad Donu (</a:t>
            </a:r>
            <a:r>
              <a:rPr lang="pl-PL" dirty="0" err="1"/>
              <a:t>Донские</a:t>
            </a:r>
            <a:r>
              <a:rPr lang="pl-PL" dirty="0"/>
              <a:t> </a:t>
            </a:r>
            <a:r>
              <a:rPr lang="pl-PL" dirty="0" err="1"/>
              <a:t>рассказы</a:t>
            </a:r>
            <a:r>
              <a:rPr lang="pl-PL" dirty="0"/>
              <a:t>, 1925) – </a:t>
            </a:r>
            <a:r>
              <a:rPr lang="pl-PL" dirty="0" err="1"/>
              <a:t>zbi</a:t>
            </a:r>
            <a:r>
              <a:rPr lang="en-US" dirty="0" err="1"/>
              <a:t>ór</a:t>
            </a:r>
            <a:r>
              <a:rPr lang="en-US" dirty="0"/>
              <a:t> </a:t>
            </a:r>
            <a:r>
              <a:rPr lang="en-US" dirty="0" err="1"/>
              <a:t>opowiada</a:t>
            </a:r>
            <a:r>
              <a:rPr lang="pl-PL" dirty="0"/>
              <a:t>ń.</a:t>
            </a:r>
          </a:p>
          <a:p>
            <a:r>
              <a:rPr lang="pl-PL" dirty="0"/>
              <a:t>Laurowy step (</a:t>
            </a:r>
            <a:r>
              <a:rPr lang="pl-PL" dirty="0" err="1"/>
              <a:t>Лазоревая</a:t>
            </a:r>
            <a:r>
              <a:rPr lang="pl-PL" dirty="0"/>
              <a:t> </a:t>
            </a:r>
            <a:r>
              <a:rPr lang="pl-PL" dirty="0" err="1"/>
              <a:t>степь</a:t>
            </a:r>
            <a:r>
              <a:rPr lang="pl-PL" dirty="0"/>
              <a:t>, 1926) – </a:t>
            </a:r>
            <a:r>
              <a:rPr lang="pl-PL" dirty="0" err="1"/>
              <a:t>zbi</a:t>
            </a:r>
            <a:r>
              <a:rPr lang="en-US" dirty="0" err="1"/>
              <a:t>ór</a:t>
            </a:r>
            <a:r>
              <a:rPr lang="en-US" dirty="0"/>
              <a:t> </a:t>
            </a:r>
            <a:r>
              <a:rPr lang="en-US" dirty="0" err="1"/>
              <a:t>opowiada</a:t>
            </a:r>
            <a:r>
              <a:rPr lang="pl-PL" dirty="0"/>
              <a:t>ń.</a:t>
            </a:r>
          </a:p>
          <a:p>
            <a:r>
              <a:rPr lang="pl-PL" dirty="0"/>
              <a:t>Cichy Don (</a:t>
            </a:r>
            <a:r>
              <a:rPr lang="pl-PL" dirty="0" err="1"/>
              <a:t>Тихий</a:t>
            </a:r>
            <a:r>
              <a:rPr lang="pl-PL" dirty="0"/>
              <a:t> </a:t>
            </a:r>
            <a:r>
              <a:rPr lang="pl-PL" dirty="0" err="1"/>
              <a:t>Дон</a:t>
            </a:r>
            <a:r>
              <a:rPr lang="pl-PL" dirty="0"/>
              <a:t>, 1928, 1932, 1940 – kolejne tomy powieści) – epopeja tocząca się w czasach rewolucji, I wojny światowej i wojny domowej w Rosji.</a:t>
            </a:r>
          </a:p>
          <a:p>
            <a:r>
              <a:rPr lang="pl-PL" dirty="0"/>
              <a:t>Zorany ugór (</a:t>
            </a:r>
            <a:r>
              <a:rPr lang="pl-PL" dirty="0" err="1"/>
              <a:t>Поднятая</a:t>
            </a:r>
            <a:r>
              <a:rPr lang="pl-PL" dirty="0"/>
              <a:t> </a:t>
            </a:r>
            <a:r>
              <a:rPr lang="pl-PL" dirty="0" err="1"/>
              <a:t>целина</a:t>
            </a:r>
            <a:r>
              <a:rPr lang="pl-PL" dirty="0"/>
              <a:t>, 1932 t. I, 1959 t. II) – powieść o kolektywizacji </a:t>
            </a:r>
            <a:r>
              <a:rPr lang="pl-PL" dirty="0" err="1"/>
              <a:t>naddonieckich</a:t>
            </a:r>
            <a:r>
              <a:rPr lang="pl-PL" dirty="0"/>
              <a:t> wsi kozackich.</a:t>
            </a:r>
          </a:p>
          <a:p>
            <a:r>
              <a:rPr lang="pl-PL" dirty="0"/>
              <a:t>Nauka nienawiści (</a:t>
            </a:r>
            <a:r>
              <a:rPr lang="pl-PL" dirty="0" err="1"/>
              <a:t>Наука</a:t>
            </a:r>
            <a:r>
              <a:rPr lang="pl-PL" dirty="0"/>
              <a:t> </a:t>
            </a:r>
            <a:r>
              <a:rPr lang="pl-PL" dirty="0" err="1"/>
              <a:t>ненависти</a:t>
            </a:r>
            <a:r>
              <a:rPr lang="pl-PL" dirty="0"/>
              <a:t>, 1942) – opowiadanie.</a:t>
            </a:r>
          </a:p>
          <a:p>
            <a:r>
              <a:rPr lang="pl-PL" dirty="0"/>
              <a:t>Oni walczyli o ojczyznę (</a:t>
            </a:r>
            <a:r>
              <a:rPr lang="pl-PL" dirty="0" err="1"/>
              <a:t>Они</a:t>
            </a:r>
            <a:r>
              <a:rPr lang="pl-PL" dirty="0"/>
              <a:t> </a:t>
            </a:r>
            <a:r>
              <a:rPr lang="pl-PL" dirty="0" err="1"/>
              <a:t>сражались</a:t>
            </a:r>
            <a:r>
              <a:rPr lang="pl-PL" dirty="0"/>
              <a:t> </a:t>
            </a:r>
            <a:r>
              <a:rPr lang="pl-PL" dirty="0" err="1"/>
              <a:t>за</a:t>
            </a:r>
            <a:r>
              <a:rPr lang="pl-PL" dirty="0"/>
              <a:t> </a:t>
            </a:r>
            <a:r>
              <a:rPr lang="pl-PL" dirty="0" err="1"/>
              <a:t>Родину</a:t>
            </a:r>
            <a:r>
              <a:rPr lang="pl-PL" dirty="0"/>
              <a:t>, kolejne rozdziały ukazywały się w latach 1942-1944, 1949 i 1969) – powieść wojenna o II wojnie światowej.</a:t>
            </a:r>
          </a:p>
          <a:p>
            <a:r>
              <a:rPr lang="pl-PL" dirty="0"/>
              <a:t>Los człowieka (</a:t>
            </a:r>
            <a:r>
              <a:rPr lang="pl-PL" dirty="0" err="1"/>
              <a:t>Судьба</a:t>
            </a:r>
            <a:r>
              <a:rPr lang="pl-PL" dirty="0"/>
              <a:t> </a:t>
            </a:r>
            <a:r>
              <a:rPr lang="pl-PL" dirty="0" err="1"/>
              <a:t>человека</a:t>
            </a:r>
            <a:r>
              <a:rPr lang="pl-PL" dirty="0"/>
              <a:t>, 1956) – mikropowieść, opisująca przeżycia i męstwo radzieckiego jeńca wojennego w hitlerowskiej niewoli.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85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Miejsce Szołochowa w literaturze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Michaił </a:t>
            </a:r>
            <a:r>
              <a:rPr lang="pl-PL" dirty="0"/>
              <a:t>Szołochow, głównie dzięki powieści Cichy Don i przejmującej mikropowieści Los człowieka, wpisał się na trwałe do literatury światowej, jako kontynuator innego wielkiego rosyjskiego epika – Lwa Tołstoja. Bohaterzy utworów Szołochowa – zwykli ludzie rzuceni w wir wielkich przemian społecznych i politycznych – pokazani są z dużą psychologiczną wiarygodnością. Potwierdzeniem istotności twórczości Szołochowa było przyznanie mu literackiej Nagrody Nobla.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816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 śmierci mózgowie Michaiła Szołochowa badał </a:t>
            </a:r>
            <a:r>
              <a:rPr lang="pl-PL" dirty="0" err="1"/>
              <a:t>Institut</a:t>
            </a:r>
            <a:r>
              <a:rPr lang="pl-PL" dirty="0"/>
              <a:t> </a:t>
            </a:r>
            <a:r>
              <a:rPr lang="pl-PL" dirty="0" smtClean="0"/>
              <a:t>Mozga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Pomnik Michaiła Szołochowa </a:t>
            </a:r>
            <a:r>
              <a:rPr lang="pl-PL" dirty="0" smtClean="0"/>
              <a:t>w </a:t>
            </a:r>
            <a:r>
              <a:rPr lang="pl-PL" dirty="0" smtClean="0">
                <a:hlinkClick r:id="rId2" tooltip="Rostów nad Donem"/>
              </a:rPr>
              <a:t>Rostowie </a:t>
            </a:r>
            <a:r>
              <a:rPr lang="pl-PL" dirty="0">
                <a:hlinkClick r:id="rId2" tooltip="Rostów nad Donem"/>
              </a:rPr>
              <a:t>nad Donem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584" y="2132856"/>
            <a:ext cx="2301613" cy="445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83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775</Words>
  <Application>Microsoft Office PowerPoint</Application>
  <PresentationFormat>Pokaz na ekranie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Rosyjscy laureaci Nagrody Nobla w dziedzinie literatury</vt:lpstr>
      <vt:lpstr>Aleksander Sołżenicyn </vt:lpstr>
      <vt:lpstr>Dzieła</vt:lpstr>
      <vt:lpstr> </vt:lpstr>
      <vt:lpstr>Archipelag Gułag </vt:lpstr>
      <vt:lpstr>Michaił Szołochow </vt:lpstr>
      <vt:lpstr>Dzieła</vt:lpstr>
      <vt:lpstr>Miejsce Szołochowa w literaturze</vt:lpstr>
      <vt:lpstr>Po śmierci mózgowie Michaiła Szołochowa badał Institut Mozga  </vt:lpstr>
      <vt:lpstr>Borys Pasternak </vt:lpstr>
      <vt:lpstr>Wybrane dzieła</vt:lpstr>
      <vt:lpstr>Zarys życia</vt:lpstr>
      <vt:lpstr>Kartka pocztowa wydana przez pocztę ZSRR z okazji setnej rocznicy urodzin twórcy</vt:lpstr>
      <vt:lpstr>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Polakowski</dc:creator>
  <cp:lastModifiedBy>Polakowski</cp:lastModifiedBy>
  <cp:revision>8</cp:revision>
  <dcterms:created xsi:type="dcterms:W3CDTF">2012-05-20T18:27:39Z</dcterms:created>
  <dcterms:modified xsi:type="dcterms:W3CDTF">2012-05-20T20:07:37Z</dcterms:modified>
</cp:coreProperties>
</file>