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59"/>
  </p:notesMasterIdLst>
  <p:sldIdLst>
    <p:sldId id="257" r:id="rId2"/>
    <p:sldId id="258" r:id="rId3"/>
    <p:sldId id="342" r:id="rId4"/>
    <p:sldId id="343" r:id="rId5"/>
    <p:sldId id="344" r:id="rId6"/>
    <p:sldId id="348" r:id="rId7"/>
    <p:sldId id="346" r:id="rId8"/>
    <p:sldId id="345" r:id="rId9"/>
    <p:sldId id="260" r:id="rId10"/>
    <p:sldId id="303" r:id="rId11"/>
    <p:sldId id="261" r:id="rId12"/>
    <p:sldId id="262" r:id="rId13"/>
    <p:sldId id="301" r:id="rId14"/>
    <p:sldId id="338" r:id="rId15"/>
    <p:sldId id="340" r:id="rId16"/>
    <p:sldId id="304" r:id="rId17"/>
    <p:sldId id="269" r:id="rId18"/>
    <p:sldId id="325" r:id="rId19"/>
    <p:sldId id="305" r:id="rId20"/>
    <p:sldId id="270" r:id="rId21"/>
    <p:sldId id="327" r:id="rId22"/>
    <p:sldId id="271" r:id="rId23"/>
    <p:sldId id="306" r:id="rId24"/>
    <p:sldId id="272" r:id="rId25"/>
    <p:sldId id="328" r:id="rId26"/>
    <p:sldId id="273" r:id="rId27"/>
    <p:sldId id="307" r:id="rId28"/>
    <p:sldId id="274" r:id="rId29"/>
    <p:sldId id="329" r:id="rId30"/>
    <p:sldId id="311" r:id="rId31"/>
    <p:sldId id="308" r:id="rId32"/>
    <p:sldId id="309" r:id="rId33"/>
    <p:sldId id="330" r:id="rId34"/>
    <p:sldId id="310" r:id="rId35"/>
    <p:sldId id="286" r:id="rId36"/>
    <p:sldId id="322" r:id="rId37"/>
    <p:sldId id="323" r:id="rId38"/>
    <p:sldId id="331" r:id="rId39"/>
    <p:sldId id="350" r:id="rId40"/>
    <p:sldId id="351" r:id="rId41"/>
    <p:sldId id="352" r:id="rId42"/>
    <p:sldId id="353" r:id="rId43"/>
    <p:sldId id="332" r:id="rId44"/>
    <p:sldId id="333" r:id="rId45"/>
    <p:sldId id="334" r:id="rId46"/>
    <p:sldId id="336" r:id="rId47"/>
    <p:sldId id="337" r:id="rId48"/>
    <p:sldId id="312" r:id="rId49"/>
    <p:sldId id="315" r:id="rId50"/>
    <p:sldId id="314" r:id="rId51"/>
    <p:sldId id="316" r:id="rId52"/>
    <p:sldId id="317" r:id="rId53"/>
    <p:sldId id="354" r:id="rId54"/>
    <p:sldId id="355" r:id="rId55"/>
    <p:sldId id="319" r:id="rId56"/>
    <p:sldId id="299" r:id="rId57"/>
    <p:sldId id="300" r:id="rId58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33CC"/>
    <a:srgbClr val="111111"/>
    <a:srgbClr val="0000FF"/>
    <a:srgbClr val="3399FF"/>
    <a:srgbClr val="3366FF"/>
    <a:srgbClr val="FC0802"/>
    <a:srgbClr val="FFFF00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2" d="100"/>
          <a:sy n="82" d="100"/>
        </p:scale>
        <p:origin x="-102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7B3B1B-98A9-4A88-BFB4-7B681C1D42B9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0E72C55-6065-4597-A13B-20EB565CF493}">
      <dgm:prSet/>
      <dgm:spPr/>
      <dgm:t>
        <a:bodyPr/>
        <a:lstStyle/>
        <a:p>
          <a:pPr rtl="0"/>
          <a:r>
            <a:rPr lang="pl-PL" dirty="0" smtClean="0"/>
            <a:t>technik informatyk</a:t>
          </a:r>
          <a:endParaRPr lang="pl-PL" dirty="0"/>
        </a:p>
      </dgm:t>
    </dgm:pt>
    <dgm:pt modelId="{96C406F3-5DC5-41E3-A654-79808DD7599B}" type="parTrans" cxnId="{1FB80C9C-C360-401C-A306-02742D3B26C0}">
      <dgm:prSet/>
      <dgm:spPr/>
      <dgm:t>
        <a:bodyPr/>
        <a:lstStyle/>
        <a:p>
          <a:endParaRPr lang="pl-PL"/>
        </a:p>
      </dgm:t>
    </dgm:pt>
    <dgm:pt modelId="{9D3C6451-CC90-4EBE-AA57-65BFF0EC3E23}" type="sibTrans" cxnId="{1FB80C9C-C360-401C-A306-02742D3B26C0}">
      <dgm:prSet/>
      <dgm:spPr/>
      <dgm:t>
        <a:bodyPr/>
        <a:lstStyle/>
        <a:p>
          <a:endParaRPr lang="pl-PL"/>
        </a:p>
      </dgm:t>
    </dgm:pt>
    <dgm:pt modelId="{2FC94D20-9D99-4CF0-8CBC-804F2A819B6A}">
      <dgm:prSet custT="1"/>
      <dgm:spPr/>
      <dgm:t>
        <a:bodyPr/>
        <a:lstStyle/>
        <a:p>
          <a:pPr rtl="0"/>
          <a:r>
            <a:rPr lang="pl-PL" sz="2900" b="0" dirty="0" smtClean="0"/>
            <a:t>technik ekonomista</a:t>
          </a:r>
          <a:endParaRPr lang="pl-PL" sz="2900" b="0" dirty="0"/>
        </a:p>
      </dgm:t>
    </dgm:pt>
    <dgm:pt modelId="{E761F5BB-561E-4765-B997-9F2D0A19A419}" type="parTrans" cxnId="{708A3AB8-0609-4AC9-A57D-6AD495916115}">
      <dgm:prSet/>
      <dgm:spPr/>
      <dgm:t>
        <a:bodyPr/>
        <a:lstStyle/>
        <a:p>
          <a:endParaRPr lang="pl-PL"/>
        </a:p>
      </dgm:t>
    </dgm:pt>
    <dgm:pt modelId="{3A0E7A7C-9C2A-4F05-80D4-663D0A2EFAAD}" type="sibTrans" cxnId="{708A3AB8-0609-4AC9-A57D-6AD495916115}">
      <dgm:prSet/>
      <dgm:spPr/>
      <dgm:t>
        <a:bodyPr/>
        <a:lstStyle/>
        <a:p>
          <a:endParaRPr lang="pl-PL"/>
        </a:p>
      </dgm:t>
    </dgm:pt>
    <dgm:pt modelId="{041E408D-9F7E-4591-BB21-0BB6A114BD65}">
      <dgm:prSet/>
      <dgm:spPr/>
      <dgm:t>
        <a:bodyPr/>
        <a:lstStyle/>
        <a:p>
          <a:pPr rtl="0"/>
          <a:r>
            <a:rPr lang="pl-PL" dirty="0" smtClean="0"/>
            <a:t>technik handlowiec</a:t>
          </a:r>
          <a:endParaRPr lang="pl-PL" dirty="0"/>
        </a:p>
      </dgm:t>
    </dgm:pt>
    <dgm:pt modelId="{80D8462D-BB1C-464C-81E4-53F1B3D0C2D2}" type="parTrans" cxnId="{7B249795-489A-4EC3-9AD4-87447D277271}">
      <dgm:prSet/>
      <dgm:spPr/>
      <dgm:t>
        <a:bodyPr/>
        <a:lstStyle/>
        <a:p>
          <a:endParaRPr lang="pl-PL"/>
        </a:p>
      </dgm:t>
    </dgm:pt>
    <dgm:pt modelId="{0A42FCF4-5561-46DE-A62E-CD4AC47E058C}" type="sibTrans" cxnId="{7B249795-489A-4EC3-9AD4-87447D277271}">
      <dgm:prSet/>
      <dgm:spPr/>
      <dgm:t>
        <a:bodyPr/>
        <a:lstStyle/>
        <a:p>
          <a:endParaRPr lang="pl-PL"/>
        </a:p>
      </dgm:t>
    </dgm:pt>
    <dgm:pt modelId="{FD9D55C5-DC04-43B9-B0FA-2344ADA35BED}">
      <dgm:prSet/>
      <dgm:spPr/>
      <dgm:t>
        <a:bodyPr/>
        <a:lstStyle/>
        <a:p>
          <a:pPr rtl="0"/>
          <a:r>
            <a:rPr lang="pl-PL" dirty="0" smtClean="0"/>
            <a:t>technik budownictwa</a:t>
          </a:r>
          <a:endParaRPr lang="pl-PL" dirty="0"/>
        </a:p>
      </dgm:t>
    </dgm:pt>
    <dgm:pt modelId="{D95C114A-BBFD-44E1-B386-DC1F77DEDE08}" type="parTrans" cxnId="{57441B9C-98D5-4BD9-8AA6-4468086F335F}">
      <dgm:prSet/>
      <dgm:spPr/>
      <dgm:t>
        <a:bodyPr/>
        <a:lstStyle/>
        <a:p>
          <a:endParaRPr lang="pl-PL"/>
        </a:p>
      </dgm:t>
    </dgm:pt>
    <dgm:pt modelId="{7BEDF452-6CC0-4AB0-B838-9DED75BBF17D}" type="sibTrans" cxnId="{57441B9C-98D5-4BD9-8AA6-4468086F335F}">
      <dgm:prSet/>
      <dgm:spPr/>
      <dgm:t>
        <a:bodyPr/>
        <a:lstStyle/>
        <a:p>
          <a:endParaRPr lang="pl-PL"/>
        </a:p>
      </dgm:t>
    </dgm:pt>
    <dgm:pt modelId="{B8210DBE-313D-4E22-B33E-C6D1B29FAE2A}">
      <dgm:prSet/>
      <dgm:spPr/>
      <dgm:t>
        <a:bodyPr/>
        <a:lstStyle/>
        <a:p>
          <a:pPr rtl="0"/>
          <a:r>
            <a:rPr lang="pl-PL" dirty="0" smtClean="0"/>
            <a:t>technik fryzjer </a:t>
          </a:r>
          <a:endParaRPr lang="pl-PL" dirty="0"/>
        </a:p>
      </dgm:t>
    </dgm:pt>
    <dgm:pt modelId="{FF794904-67E6-46D4-B045-07C126F7927E}" type="parTrans" cxnId="{C86B85C8-C3AC-4B53-9C78-00EBB09D8A53}">
      <dgm:prSet/>
      <dgm:spPr/>
      <dgm:t>
        <a:bodyPr/>
        <a:lstStyle/>
        <a:p>
          <a:endParaRPr lang="pl-PL"/>
        </a:p>
      </dgm:t>
    </dgm:pt>
    <dgm:pt modelId="{35798A5D-0914-42DE-8AFB-6906410E41BD}" type="sibTrans" cxnId="{C86B85C8-C3AC-4B53-9C78-00EBB09D8A53}">
      <dgm:prSet/>
      <dgm:spPr/>
      <dgm:t>
        <a:bodyPr/>
        <a:lstStyle/>
        <a:p>
          <a:endParaRPr lang="pl-PL"/>
        </a:p>
      </dgm:t>
    </dgm:pt>
    <dgm:pt modelId="{9C79F784-BECE-460C-88B5-7AD459B25DB3}">
      <dgm:prSet/>
      <dgm:spPr/>
      <dgm:t>
        <a:bodyPr/>
        <a:lstStyle/>
        <a:p>
          <a:pPr rtl="0"/>
          <a:r>
            <a:rPr lang="pl-PL" dirty="0" smtClean="0"/>
            <a:t>technik mechanik</a:t>
          </a:r>
          <a:endParaRPr lang="pl-PL" dirty="0"/>
        </a:p>
      </dgm:t>
    </dgm:pt>
    <dgm:pt modelId="{1A86CA57-0C39-40D0-B45F-D189FA8E495B}" type="parTrans" cxnId="{384AFA7E-10FC-4933-B3E6-7022980493EC}">
      <dgm:prSet/>
      <dgm:spPr/>
      <dgm:t>
        <a:bodyPr/>
        <a:lstStyle/>
        <a:p>
          <a:endParaRPr lang="pl-PL"/>
        </a:p>
      </dgm:t>
    </dgm:pt>
    <dgm:pt modelId="{7A79E3DF-C3D9-475F-966B-48136EE8579A}" type="sibTrans" cxnId="{384AFA7E-10FC-4933-B3E6-7022980493EC}">
      <dgm:prSet/>
      <dgm:spPr/>
      <dgm:t>
        <a:bodyPr/>
        <a:lstStyle/>
        <a:p>
          <a:endParaRPr lang="pl-PL"/>
        </a:p>
      </dgm:t>
    </dgm:pt>
    <dgm:pt modelId="{25F25A90-73ED-4611-AE82-B73777759208}" type="pres">
      <dgm:prSet presAssocID="{737B3B1B-98A9-4A88-BFB4-7B681C1D42B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78AAF5E-8F4E-4270-884F-BB526BC63632}" type="pres">
      <dgm:prSet presAssocID="{9C79F784-BECE-460C-88B5-7AD459B25DB3}" presName="circle1" presStyleLbl="node1" presStyleIdx="0" presStyleCnt="6"/>
      <dgm:spPr/>
    </dgm:pt>
    <dgm:pt modelId="{4CAB1EC2-B2A9-4F6F-B919-4B288C0054AE}" type="pres">
      <dgm:prSet presAssocID="{9C79F784-BECE-460C-88B5-7AD459B25DB3}" presName="space" presStyleCnt="0"/>
      <dgm:spPr/>
    </dgm:pt>
    <dgm:pt modelId="{D4403B35-D138-4287-963B-62C583A5328D}" type="pres">
      <dgm:prSet presAssocID="{9C79F784-BECE-460C-88B5-7AD459B25DB3}" presName="rect1" presStyleLbl="alignAcc1" presStyleIdx="0" presStyleCnt="6"/>
      <dgm:spPr/>
      <dgm:t>
        <a:bodyPr/>
        <a:lstStyle/>
        <a:p>
          <a:endParaRPr lang="pl-PL"/>
        </a:p>
      </dgm:t>
    </dgm:pt>
    <dgm:pt modelId="{2F967951-A5E8-4106-AEDA-B148A075BB86}" type="pres">
      <dgm:prSet presAssocID="{F0E72C55-6065-4597-A13B-20EB565CF493}" presName="vertSpace2" presStyleLbl="node1" presStyleIdx="0" presStyleCnt="6"/>
      <dgm:spPr/>
    </dgm:pt>
    <dgm:pt modelId="{EC00E6E0-91EF-44C0-9DFA-96CCF21BA810}" type="pres">
      <dgm:prSet presAssocID="{F0E72C55-6065-4597-A13B-20EB565CF493}" presName="circle2" presStyleLbl="node1" presStyleIdx="1" presStyleCnt="6"/>
      <dgm:spPr/>
    </dgm:pt>
    <dgm:pt modelId="{EFDE4329-D499-4468-9DDD-4FCC0DDCA531}" type="pres">
      <dgm:prSet presAssocID="{F0E72C55-6065-4597-A13B-20EB565CF493}" presName="rect2" presStyleLbl="alignAcc1" presStyleIdx="1" presStyleCnt="6"/>
      <dgm:spPr/>
      <dgm:t>
        <a:bodyPr/>
        <a:lstStyle/>
        <a:p>
          <a:endParaRPr lang="pl-PL"/>
        </a:p>
      </dgm:t>
    </dgm:pt>
    <dgm:pt modelId="{7453DF40-6677-425C-B447-1468F19D8231}" type="pres">
      <dgm:prSet presAssocID="{2FC94D20-9D99-4CF0-8CBC-804F2A819B6A}" presName="vertSpace3" presStyleLbl="node1" presStyleIdx="1" presStyleCnt="6"/>
      <dgm:spPr/>
    </dgm:pt>
    <dgm:pt modelId="{AB44F755-7397-4141-ACA5-ACC94553B9ED}" type="pres">
      <dgm:prSet presAssocID="{2FC94D20-9D99-4CF0-8CBC-804F2A819B6A}" presName="circle3" presStyleLbl="node1" presStyleIdx="2" presStyleCnt="6"/>
      <dgm:spPr/>
    </dgm:pt>
    <dgm:pt modelId="{EDD4E85E-9A89-4984-B0B7-7CAD330CA06A}" type="pres">
      <dgm:prSet presAssocID="{2FC94D20-9D99-4CF0-8CBC-804F2A819B6A}" presName="rect3" presStyleLbl="alignAcc1" presStyleIdx="2" presStyleCnt="6" custLinFactNeighborX="-694" custLinFactNeighborY="-638"/>
      <dgm:spPr/>
      <dgm:t>
        <a:bodyPr/>
        <a:lstStyle/>
        <a:p>
          <a:endParaRPr lang="pl-PL"/>
        </a:p>
      </dgm:t>
    </dgm:pt>
    <dgm:pt modelId="{69DD3875-6035-443E-B44B-A175FA58DAC4}" type="pres">
      <dgm:prSet presAssocID="{041E408D-9F7E-4591-BB21-0BB6A114BD65}" presName="vertSpace4" presStyleLbl="node1" presStyleIdx="2" presStyleCnt="6"/>
      <dgm:spPr/>
    </dgm:pt>
    <dgm:pt modelId="{40C309E3-2C59-4936-BA28-15D193C744AF}" type="pres">
      <dgm:prSet presAssocID="{041E408D-9F7E-4591-BB21-0BB6A114BD65}" presName="circle4" presStyleLbl="node1" presStyleIdx="3" presStyleCnt="6"/>
      <dgm:spPr/>
    </dgm:pt>
    <dgm:pt modelId="{159E7E40-5724-49E0-B0D4-D37CD498FFD8}" type="pres">
      <dgm:prSet presAssocID="{041E408D-9F7E-4591-BB21-0BB6A114BD65}" presName="rect4" presStyleLbl="alignAcc1" presStyleIdx="3" presStyleCnt="6"/>
      <dgm:spPr/>
      <dgm:t>
        <a:bodyPr/>
        <a:lstStyle/>
        <a:p>
          <a:endParaRPr lang="pl-PL"/>
        </a:p>
      </dgm:t>
    </dgm:pt>
    <dgm:pt modelId="{07BD1A76-298B-4785-B387-2F101BCB64FF}" type="pres">
      <dgm:prSet presAssocID="{FD9D55C5-DC04-43B9-B0FA-2344ADA35BED}" presName="vertSpace5" presStyleLbl="node1" presStyleIdx="3" presStyleCnt="6"/>
      <dgm:spPr/>
    </dgm:pt>
    <dgm:pt modelId="{7943E74D-048B-4964-8030-66E270402DCF}" type="pres">
      <dgm:prSet presAssocID="{FD9D55C5-DC04-43B9-B0FA-2344ADA35BED}" presName="circle5" presStyleLbl="node1" presStyleIdx="4" presStyleCnt="6"/>
      <dgm:spPr/>
    </dgm:pt>
    <dgm:pt modelId="{70A3E278-FE53-4939-9472-9515A35439A5}" type="pres">
      <dgm:prSet presAssocID="{FD9D55C5-DC04-43B9-B0FA-2344ADA35BED}" presName="rect5" presStyleLbl="alignAcc1" presStyleIdx="4" presStyleCnt="6"/>
      <dgm:spPr/>
      <dgm:t>
        <a:bodyPr/>
        <a:lstStyle/>
        <a:p>
          <a:endParaRPr lang="pl-PL"/>
        </a:p>
      </dgm:t>
    </dgm:pt>
    <dgm:pt modelId="{2D2A8426-68DB-47DB-BB46-3013CEAD7BAC}" type="pres">
      <dgm:prSet presAssocID="{B8210DBE-313D-4E22-B33E-C6D1B29FAE2A}" presName="vertSpace6" presStyleLbl="node1" presStyleIdx="4" presStyleCnt="6"/>
      <dgm:spPr/>
    </dgm:pt>
    <dgm:pt modelId="{ED6C2A88-6E46-45C7-B02F-DFB2782F3DDE}" type="pres">
      <dgm:prSet presAssocID="{B8210DBE-313D-4E22-B33E-C6D1B29FAE2A}" presName="circle6" presStyleLbl="node1" presStyleIdx="5" presStyleCnt="6"/>
      <dgm:spPr/>
    </dgm:pt>
    <dgm:pt modelId="{BAB3174B-5DB1-423E-8EAE-5862B72B9D7D}" type="pres">
      <dgm:prSet presAssocID="{B8210DBE-313D-4E22-B33E-C6D1B29FAE2A}" presName="rect6" presStyleLbl="alignAcc1" presStyleIdx="5" presStyleCnt="6"/>
      <dgm:spPr/>
      <dgm:t>
        <a:bodyPr/>
        <a:lstStyle/>
        <a:p>
          <a:endParaRPr lang="pl-PL"/>
        </a:p>
      </dgm:t>
    </dgm:pt>
    <dgm:pt modelId="{D8AFD855-DB2C-4C03-ADCF-7B97CBE94C71}" type="pres">
      <dgm:prSet presAssocID="{9C79F784-BECE-460C-88B5-7AD459B25DB3}" presName="rect1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5163741-8387-4956-B14D-3E3F6504B40F}" type="pres">
      <dgm:prSet presAssocID="{F0E72C55-6065-4597-A13B-20EB565CF493}" presName="rect2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DD55F57-2F37-462D-B0D2-E7484A356910}" type="pres">
      <dgm:prSet presAssocID="{2FC94D20-9D99-4CF0-8CBC-804F2A819B6A}" presName="rect3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6A64AD-18D6-4116-A8A6-D5A5168A4EEC}" type="pres">
      <dgm:prSet presAssocID="{041E408D-9F7E-4591-BB21-0BB6A114BD65}" presName="rect4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2169C25-75BF-401C-969E-E1446A623B12}" type="pres">
      <dgm:prSet presAssocID="{FD9D55C5-DC04-43B9-B0FA-2344ADA35BED}" presName="rect5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223C703-8974-472E-9A60-AFF1FDF35DDC}" type="pres">
      <dgm:prSet presAssocID="{B8210DBE-313D-4E22-B33E-C6D1B29FAE2A}" presName="rect6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D22CB9B-F094-4C6C-B5ED-E804EBBD0F08}" type="presOf" srcId="{F0E72C55-6065-4597-A13B-20EB565CF493}" destId="{B5163741-8387-4956-B14D-3E3F6504B40F}" srcOrd="1" destOrd="0" presId="urn:microsoft.com/office/officeart/2005/8/layout/target3"/>
    <dgm:cxn modelId="{F08BD1B6-DBDA-42D0-85B0-0528004726F8}" type="presOf" srcId="{041E408D-9F7E-4591-BB21-0BB6A114BD65}" destId="{159E7E40-5724-49E0-B0D4-D37CD498FFD8}" srcOrd="0" destOrd="0" presId="urn:microsoft.com/office/officeart/2005/8/layout/target3"/>
    <dgm:cxn modelId="{8FFB1DF8-F301-49D2-9205-F0A0068C335B}" type="presOf" srcId="{9C79F784-BECE-460C-88B5-7AD459B25DB3}" destId="{D4403B35-D138-4287-963B-62C583A5328D}" srcOrd="0" destOrd="0" presId="urn:microsoft.com/office/officeart/2005/8/layout/target3"/>
    <dgm:cxn modelId="{5A52CB90-9326-4897-A189-654F2D4DFA63}" type="presOf" srcId="{041E408D-9F7E-4591-BB21-0BB6A114BD65}" destId="{EC6A64AD-18D6-4116-A8A6-D5A5168A4EEC}" srcOrd="1" destOrd="0" presId="urn:microsoft.com/office/officeart/2005/8/layout/target3"/>
    <dgm:cxn modelId="{57441B9C-98D5-4BD9-8AA6-4468086F335F}" srcId="{737B3B1B-98A9-4A88-BFB4-7B681C1D42B9}" destId="{FD9D55C5-DC04-43B9-B0FA-2344ADA35BED}" srcOrd="4" destOrd="0" parTransId="{D95C114A-BBFD-44E1-B386-DC1F77DEDE08}" sibTransId="{7BEDF452-6CC0-4AB0-B838-9DED75BBF17D}"/>
    <dgm:cxn modelId="{8F1C7C4D-6897-4A99-83B2-C5AE6692D07B}" type="presOf" srcId="{FD9D55C5-DC04-43B9-B0FA-2344ADA35BED}" destId="{12169C25-75BF-401C-969E-E1446A623B12}" srcOrd="1" destOrd="0" presId="urn:microsoft.com/office/officeart/2005/8/layout/target3"/>
    <dgm:cxn modelId="{A80ECAAF-7706-43CC-A564-A668B40380FA}" type="presOf" srcId="{F0E72C55-6065-4597-A13B-20EB565CF493}" destId="{EFDE4329-D499-4468-9DDD-4FCC0DDCA531}" srcOrd="0" destOrd="0" presId="urn:microsoft.com/office/officeart/2005/8/layout/target3"/>
    <dgm:cxn modelId="{7B249795-489A-4EC3-9AD4-87447D277271}" srcId="{737B3B1B-98A9-4A88-BFB4-7B681C1D42B9}" destId="{041E408D-9F7E-4591-BB21-0BB6A114BD65}" srcOrd="3" destOrd="0" parTransId="{80D8462D-BB1C-464C-81E4-53F1B3D0C2D2}" sibTransId="{0A42FCF4-5561-46DE-A62E-CD4AC47E058C}"/>
    <dgm:cxn modelId="{C86B85C8-C3AC-4B53-9C78-00EBB09D8A53}" srcId="{737B3B1B-98A9-4A88-BFB4-7B681C1D42B9}" destId="{B8210DBE-313D-4E22-B33E-C6D1B29FAE2A}" srcOrd="5" destOrd="0" parTransId="{FF794904-67E6-46D4-B045-07C126F7927E}" sibTransId="{35798A5D-0914-42DE-8AFB-6906410E41BD}"/>
    <dgm:cxn modelId="{384AFA7E-10FC-4933-B3E6-7022980493EC}" srcId="{737B3B1B-98A9-4A88-BFB4-7B681C1D42B9}" destId="{9C79F784-BECE-460C-88B5-7AD459B25DB3}" srcOrd="0" destOrd="0" parTransId="{1A86CA57-0C39-40D0-B45F-D189FA8E495B}" sibTransId="{7A79E3DF-C3D9-475F-966B-48136EE8579A}"/>
    <dgm:cxn modelId="{B71EA263-1BB5-4782-98C5-244E03CCA8A0}" type="presOf" srcId="{B8210DBE-313D-4E22-B33E-C6D1B29FAE2A}" destId="{B223C703-8974-472E-9A60-AFF1FDF35DDC}" srcOrd="1" destOrd="0" presId="urn:microsoft.com/office/officeart/2005/8/layout/target3"/>
    <dgm:cxn modelId="{817767C5-8BFA-452D-B3EF-0A52B2A57C92}" type="presOf" srcId="{FD9D55C5-DC04-43B9-B0FA-2344ADA35BED}" destId="{70A3E278-FE53-4939-9472-9515A35439A5}" srcOrd="0" destOrd="0" presId="urn:microsoft.com/office/officeart/2005/8/layout/target3"/>
    <dgm:cxn modelId="{1FB80C9C-C360-401C-A306-02742D3B26C0}" srcId="{737B3B1B-98A9-4A88-BFB4-7B681C1D42B9}" destId="{F0E72C55-6065-4597-A13B-20EB565CF493}" srcOrd="1" destOrd="0" parTransId="{96C406F3-5DC5-41E3-A654-79808DD7599B}" sibTransId="{9D3C6451-CC90-4EBE-AA57-65BFF0EC3E23}"/>
    <dgm:cxn modelId="{8ED647CB-7B93-4FD7-9AEC-26A19ED4F465}" type="presOf" srcId="{2FC94D20-9D99-4CF0-8CBC-804F2A819B6A}" destId="{FDD55F57-2F37-462D-B0D2-E7484A356910}" srcOrd="1" destOrd="0" presId="urn:microsoft.com/office/officeart/2005/8/layout/target3"/>
    <dgm:cxn modelId="{BE1E635D-0873-41FB-B7F4-3CC917BA1043}" type="presOf" srcId="{B8210DBE-313D-4E22-B33E-C6D1B29FAE2A}" destId="{BAB3174B-5DB1-423E-8EAE-5862B72B9D7D}" srcOrd="0" destOrd="0" presId="urn:microsoft.com/office/officeart/2005/8/layout/target3"/>
    <dgm:cxn modelId="{6AF15C85-A5E5-4B13-ABDA-A5C4B6D24934}" type="presOf" srcId="{9C79F784-BECE-460C-88B5-7AD459B25DB3}" destId="{D8AFD855-DB2C-4C03-ADCF-7B97CBE94C71}" srcOrd="1" destOrd="0" presId="urn:microsoft.com/office/officeart/2005/8/layout/target3"/>
    <dgm:cxn modelId="{05EC3AFD-B0BC-4E56-BAF5-B1614AD5B7CB}" type="presOf" srcId="{737B3B1B-98A9-4A88-BFB4-7B681C1D42B9}" destId="{25F25A90-73ED-4611-AE82-B73777759208}" srcOrd="0" destOrd="0" presId="urn:microsoft.com/office/officeart/2005/8/layout/target3"/>
    <dgm:cxn modelId="{708A3AB8-0609-4AC9-A57D-6AD495916115}" srcId="{737B3B1B-98A9-4A88-BFB4-7B681C1D42B9}" destId="{2FC94D20-9D99-4CF0-8CBC-804F2A819B6A}" srcOrd="2" destOrd="0" parTransId="{E761F5BB-561E-4765-B997-9F2D0A19A419}" sibTransId="{3A0E7A7C-9C2A-4F05-80D4-663D0A2EFAAD}"/>
    <dgm:cxn modelId="{22E5D6F5-F047-493C-B1FE-DAE0D89BBAC9}" type="presOf" srcId="{2FC94D20-9D99-4CF0-8CBC-804F2A819B6A}" destId="{EDD4E85E-9A89-4984-B0B7-7CAD330CA06A}" srcOrd="0" destOrd="0" presId="urn:microsoft.com/office/officeart/2005/8/layout/target3"/>
    <dgm:cxn modelId="{9F0C8177-368A-4F85-8A6F-AB981A99FFED}" type="presParOf" srcId="{25F25A90-73ED-4611-AE82-B73777759208}" destId="{D78AAF5E-8F4E-4270-884F-BB526BC63632}" srcOrd="0" destOrd="0" presId="urn:microsoft.com/office/officeart/2005/8/layout/target3"/>
    <dgm:cxn modelId="{275B72A8-EC1B-4D65-AA7E-0A6F2EEDD8AB}" type="presParOf" srcId="{25F25A90-73ED-4611-AE82-B73777759208}" destId="{4CAB1EC2-B2A9-4F6F-B919-4B288C0054AE}" srcOrd="1" destOrd="0" presId="urn:microsoft.com/office/officeart/2005/8/layout/target3"/>
    <dgm:cxn modelId="{10486B63-9011-4E92-AED6-0B39D745ED89}" type="presParOf" srcId="{25F25A90-73ED-4611-AE82-B73777759208}" destId="{D4403B35-D138-4287-963B-62C583A5328D}" srcOrd="2" destOrd="0" presId="urn:microsoft.com/office/officeart/2005/8/layout/target3"/>
    <dgm:cxn modelId="{A543D9BD-2375-48B8-BD8E-05B604A26285}" type="presParOf" srcId="{25F25A90-73ED-4611-AE82-B73777759208}" destId="{2F967951-A5E8-4106-AEDA-B148A075BB86}" srcOrd="3" destOrd="0" presId="urn:microsoft.com/office/officeart/2005/8/layout/target3"/>
    <dgm:cxn modelId="{755E4C72-7EFD-4A4A-A45D-0D4B5908BC74}" type="presParOf" srcId="{25F25A90-73ED-4611-AE82-B73777759208}" destId="{EC00E6E0-91EF-44C0-9DFA-96CCF21BA810}" srcOrd="4" destOrd="0" presId="urn:microsoft.com/office/officeart/2005/8/layout/target3"/>
    <dgm:cxn modelId="{D7CEB78F-2F86-41AA-BA97-05C566B5BE41}" type="presParOf" srcId="{25F25A90-73ED-4611-AE82-B73777759208}" destId="{EFDE4329-D499-4468-9DDD-4FCC0DDCA531}" srcOrd="5" destOrd="0" presId="urn:microsoft.com/office/officeart/2005/8/layout/target3"/>
    <dgm:cxn modelId="{D20D7218-9779-465F-A676-E28076207BEA}" type="presParOf" srcId="{25F25A90-73ED-4611-AE82-B73777759208}" destId="{7453DF40-6677-425C-B447-1468F19D8231}" srcOrd="6" destOrd="0" presId="urn:microsoft.com/office/officeart/2005/8/layout/target3"/>
    <dgm:cxn modelId="{A72E82C7-20CA-48C4-89DE-E7E4FF63A1C8}" type="presParOf" srcId="{25F25A90-73ED-4611-AE82-B73777759208}" destId="{AB44F755-7397-4141-ACA5-ACC94553B9ED}" srcOrd="7" destOrd="0" presId="urn:microsoft.com/office/officeart/2005/8/layout/target3"/>
    <dgm:cxn modelId="{129FE729-FE39-447C-97BB-6E1CF0A605DF}" type="presParOf" srcId="{25F25A90-73ED-4611-AE82-B73777759208}" destId="{EDD4E85E-9A89-4984-B0B7-7CAD330CA06A}" srcOrd="8" destOrd="0" presId="urn:microsoft.com/office/officeart/2005/8/layout/target3"/>
    <dgm:cxn modelId="{45B7AA12-E128-4FDB-832C-3C19AB229519}" type="presParOf" srcId="{25F25A90-73ED-4611-AE82-B73777759208}" destId="{69DD3875-6035-443E-B44B-A175FA58DAC4}" srcOrd="9" destOrd="0" presId="urn:microsoft.com/office/officeart/2005/8/layout/target3"/>
    <dgm:cxn modelId="{98962F1F-C27D-42FC-86A3-40E2FD34317A}" type="presParOf" srcId="{25F25A90-73ED-4611-AE82-B73777759208}" destId="{40C309E3-2C59-4936-BA28-15D193C744AF}" srcOrd="10" destOrd="0" presId="urn:microsoft.com/office/officeart/2005/8/layout/target3"/>
    <dgm:cxn modelId="{023680D8-24EC-45DC-BA8F-E6CF98AC25D2}" type="presParOf" srcId="{25F25A90-73ED-4611-AE82-B73777759208}" destId="{159E7E40-5724-49E0-B0D4-D37CD498FFD8}" srcOrd="11" destOrd="0" presId="urn:microsoft.com/office/officeart/2005/8/layout/target3"/>
    <dgm:cxn modelId="{70591847-859A-4A48-86BE-C5AFC4E6BDF7}" type="presParOf" srcId="{25F25A90-73ED-4611-AE82-B73777759208}" destId="{07BD1A76-298B-4785-B387-2F101BCB64FF}" srcOrd="12" destOrd="0" presId="urn:microsoft.com/office/officeart/2005/8/layout/target3"/>
    <dgm:cxn modelId="{A6746822-58C5-4BEC-8D1C-4FFE99456658}" type="presParOf" srcId="{25F25A90-73ED-4611-AE82-B73777759208}" destId="{7943E74D-048B-4964-8030-66E270402DCF}" srcOrd="13" destOrd="0" presId="urn:microsoft.com/office/officeart/2005/8/layout/target3"/>
    <dgm:cxn modelId="{A5B36859-5D3B-4FB7-8455-E7B7F07A753E}" type="presParOf" srcId="{25F25A90-73ED-4611-AE82-B73777759208}" destId="{70A3E278-FE53-4939-9472-9515A35439A5}" srcOrd="14" destOrd="0" presId="urn:microsoft.com/office/officeart/2005/8/layout/target3"/>
    <dgm:cxn modelId="{DEEB9352-1E62-439F-82C3-379BD30D32AE}" type="presParOf" srcId="{25F25A90-73ED-4611-AE82-B73777759208}" destId="{2D2A8426-68DB-47DB-BB46-3013CEAD7BAC}" srcOrd="15" destOrd="0" presId="urn:microsoft.com/office/officeart/2005/8/layout/target3"/>
    <dgm:cxn modelId="{4602C12D-B001-435A-8B3E-FBDCB782AF13}" type="presParOf" srcId="{25F25A90-73ED-4611-AE82-B73777759208}" destId="{ED6C2A88-6E46-45C7-B02F-DFB2782F3DDE}" srcOrd="16" destOrd="0" presId="urn:microsoft.com/office/officeart/2005/8/layout/target3"/>
    <dgm:cxn modelId="{98BE3D04-2E43-4ACB-B7BE-7F22A3F4765C}" type="presParOf" srcId="{25F25A90-73ED-4611-AE82-B73777759208}" destId="{BAB3174B-5DB1-423E-8EAE-5862B72B9D7D}" srcOrd="17" destOrd="0" presId="urn:microsoft.com/office/officeart/2005/8/layout/target3"/>
    <dgm:cxn modelId="{C956A9E4-F7F3-416B-9D81-2BE602EB87FC}" type="presParOf" srcId="{25F25A90-73ED-4611-AE82-B73777759208}" destId="{D8AFD855-DB2C-4C03-ADCF-7B97CBE94C71}" srcOrd="18" destOrd="0" presId="urn:microsoft.com/office/officeart/2005/8/layout/target3"/>
    <dgm:cxn modelId="{72D6A793-B9C8-4DBC-AB56-DD769E3ECF2A}" type="presParOf" srcId="{25F25A90-73ED-4611-AE82-B73777759208}" destId="{B5163741-8387-4956-B14D-3E3F6504B40F}" srcOrd="19" destOrd="0" presId="urn:microsoft.com/office/officeart/2005/8/layout/target3"/>
    <dgm:cxn modelId="{37940DC8-C2EF-472F-AA19-8914023E255C}" type="presParOf" srcId="{25F25A90-73ED-4611-AE82-B73777759208}" destId="{FDD55F57-2F37-462D-B0D2-E7484A356910}" srcOrd="20" destOrd="0" presId="urn:microsoft.com/office/officeart/2005/8/layout/target3"/>
    <dgm:cxn modelId="{DF810075-5A2F-4281-961B-85C4B2227CBE}" type="presParOf" srcId="{25F25A90-73ED-4611-AE82-B73777759208}" destId="{EC6A64AD-18D6-4116-A8A6-D5A5168A4EEC}" srcOrd="21" destOrd="0" presId="urn:microsoft.com/office/officeart/2005/8/layout/target3"/>
    <dgm:cxn modelId="{9EFCBA33-8936-4812-891F-A28B07A268D1}" type="presParOf" srcId="{25F25A90-73ED-4611-AE82-B73777759208}" destId="{12169C25-75BF-401C-969E-E1446A623B12}" srcOrd="22" destOrd="0" presId="urn:microsoft.com/office/officeart/2005/8/layout/target3"/>
    <dgm:cxn modelId="{DE96EA32-1338-433D-A5DB-FD93FBB4EDFD}" type="presParOf" srcId="{25F25A90-73ED-4611-AE82-B73777759208}" destId="{B223C703-8974-472E-9A60-AFF1FDF35DDC}" srcOrd="23" destOrd="0" presId="urn:microsoft.com/office/officeart/2005/8/layout/targe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AE19C-AD2C-441A-BD44-DC08EBF022BD}" type="datetimeFigureOut">
              <a:rPr lang="pl-PL" smtClean="0"/>
              <a:pPr/>
              <a:t>18.02.2019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B936F-D38B-43DE-8692-6593879BC38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B936F-D38B-43DE-8692-6593879BC381}" type="slidenum">
              <a:rPr lang="pl-PL" smtClean="0"/>
              <a:pPr/>
              <a:t>46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D3198-680E-46AE-9BFC-847302CC30A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A9F40-A6A7-4762-95C9-517CDD9D89A1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8AA04-EDE4-401A-96AF-E0207E956F7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845140-DBC5-42F2-8869-94AE9F7EDC0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3EA407-F111-422E-8727-E9FEE5E5A31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0E3936-7425-444A-97AA-4EB182371C3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73840-62A8-4144-9D8C-C6450C218D4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EE7272-B92A-4473-9A03-F21F8500AFCF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CD27EE-D584-4110-9AC1-EDC91626C7B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49B38-6F15-4479-97FD-63CD866E13D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DE0A4AB8-7573-4337-BD46-F6A991F7CA6F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41CDE22-65AE-4774-B28A-F8EE237E5AF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hyperlink" Target="http://www.zst.olecko.pl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FC0802"/>
            </a:gs>
            <a:gs pos="10000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8" name="Rectangle 4"/>
          <p:cNvSpPr>
            <a:spLocks noGrp="1" noRot="1" noChangeArrowheads="1"/>
          </p:cNvSpPr>
          <p:nvPr>
            <p:ph type="ctrTitle" idx="4294967295"/>
          </p:nvPr>
        </p:nvSpPr>
        <p:spPr>
          <a:xfrm>
            <a:off x="0" y="692150"/>
            <a:ext cx="7772400" cy="1735138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sz="4800" dirty="0" smtClean="0">
                <a:solidFill>
                  <a:srgbClr val="FFFF00"/>
                </a:solidFill>
              </a:rPr>
              <a:t>ZESPÓŁ SZKÓŁ TECHNICZNYCH W OLECKU</a:t>
            </a:r>
          </a:p>
        </p:txBody>
      </p:sp>
      <p:pic>
        <p:nvPicPr>
          <p:cNvPr id="5" name="Picture 2" descr="Znalezione obrazy dla zapytania olecko zame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0" t="2066" r="10009" b="2154"/>
          <a:stretch/>
        </p:blipFill>
        <p:spPr bwMode="auto">
          <a:xfrm>
            <a:off x="3123431" y="2714621"/>
            <a:ext cx="5806287" cy="392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Rot="1" noChangeArrowheads="1"/>
          </p:cNvSpPr>
          <p:nvPr/>
        </p:nvSpPr>
        <p:spPr bwMode="auto">
          <a:xfrm>
            <a:off x="142844" y="428580"/>
            <a:ext cx="885831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r>
              <a:rPr lang="pl-PL" sz="32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</a:t>
            </a:r>
            <a:r>
              <a:rPr lang="pl-PL" sz="32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echanik – operator maszyn do </a:t>
            </a:r>
            <a:r>
              <a:rPr lang="pl-PL" sz="3200" kern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produkcji drzewnej </a:t>
            </a:r>
            <a:endParaRPr kumimoji="0" lang="pl-P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pl-P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kucharz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pl-P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magazynier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r>
              <a:rPr lang="pl-PL" sz="32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mechanik – monter maszyn i urządzeń</a:t>
            </a:r>
            <a:endParaRPr kumimoji="0" lang="pl-P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r>
              <a:rPr lang="pl-PL" sz="32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dekarz</a:t>
            </a:r>
            <a:endParaRPr kumimoji="0" lang="pl-P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r>
              <a:rPr lang="pl-PL" sz="32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operator obrabiarek skrawających</a:t>
            </a:r>
            <a:endParaRPr kumimoji="0" lang="pl-P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r>
              <a:rPr lang="pl-PL" sz="32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kamieniarz</a:t>
            </a:r>
            <a:endParaRPr kumimoji="0" lang="pl-P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r>
              <a:rPr lang="pl-PL" sz="32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fotograf</a:t>
            </a:r>
            <a:endParaRPr kumimoji="0" lang="pl-P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r>
              <a:rPr lang="pl-PL" sz="32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</a:t>
            </a:r>
            <a:r>
              <a:rPr lang="pl-PL" sz="32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lektromechanik pojazdów samochodowych</a:t>
            </a:r>
            <a:endParaRPr kumimoji="0" lang="pl-P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pl-P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pl-P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endParaRPr kumimoji="0" lang="pl-P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endParaRPr kumimoji="0" lang="pl-P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Rot="1" noChangeArrowheads="1"/>
          </p:cNvSpPr>
          <p:nvPr/>
        </p:nvSpPr>
        <p:spPr bwMode="auto">
          <a:xfrm>
            <a:off x="142844" y="214290"/>
            <a:ext cx="885831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r>
              <a:rPr lang="pl-PL" sz="32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</a:t>
            </a:r>
            <a:r>
              <a:rPr kumimoji="0" lang="pl-PL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onter</a:t>
            </a:r>
            <a:r>
              <a:rPr kumimoji="0" lang="pl-P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sieci, instalacji i urządzeń sanitarnych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r>
              <a:rPr lang="pl-PL" sz="32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blacharz</a:t>
            </a:r>
            <a:endParaRPr kumimoji="0" lang="pl-P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pl-P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kucharz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pl-P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fryzjer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pl-P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rolnik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pl-P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elektromechanik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r>
              <a:rPr lang="pl-PL" sz="32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</a:t>
            </a:r>
            <a:r>
              <a:rPr kumimoji="0" lang="pl-PL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tolarz</a:t>
            </a:r>
            <a:endParaRPr kumimoji="0" lang="pl-P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r>
              <a:rPr lang="pl-PL" sz="32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tapicer</a:t>
            </a:r>
            <a:endParaRPr kumimoji="0" lang="pl-P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pl-P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 wielu innych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endParaRPr kumimoji="0" lang="pl-P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endParaRPr kumimoji="0" lang="pl-P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500034" y="785794"/>
          <a:ext cx="8229600" cy="6367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rostokąt 3"/>
          <p:cNvSpPr/>
          <p:nvPr/>
        </p:nvSpPr>
        <p:spPr>
          <a:xfrm>
            <a:off x="1500166" y="357166"/>
            <a:ext cx="642942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pl-PL" sz="3200" dirty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Technikum Nr 2  w Olecku</a:t>
            </a:r>
          </a:p>
          <a:p>
            <a:pPr algn="ctr" eaLnBrk="1" hangingPunct="1">
              <a:buFontTx/>
              <a:buNone/>
              <a:defRPr/>
            </a:pPr>
            <a:r>
              <a:rPr lang="pl-PL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l-PL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kształcące w zawodach: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 descr="C:\Users\Artur\Desktop\kompute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357188"/>
            <a:ext cx="24384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357423" y="404813"/>
            <a:ext cx="43037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pl-PL" sz="3200" b="1" dirty="0">
                <a:solidFill>
                  <a:srgbClr val="000000"/>
                </a:solidFill>
              </a:rPr>
              <a:t>Technik informatyk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2071678"/>
            <a:ext cx="9144000" cy="692497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endParaRPr lang="pl-PL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 eaLnBrk="0" hangingPunct="0"/>
            <a:r>
              <a:rPr lang="pl-PL" sz="4400" b="1" dirty="0">
                <a:solidFill>
                  <a:srgbClr val="0000FF"/>
                </a:solidFill>
              </a:rPr>
              <a:t>Specjalizacje</a:t>
            </a:r>
            <a:r>
              <a:rPr lang="pl-PL" sz="4400" b="1" dirty="0" smtClean="0">
                <a:solidFill>
                  <a:srgbClr val="0000FF"/>
                </a:solidFill>
              </a:rPr>
              <a:t>:</a:t>
            </a:r>
          </a:p>
          <a:p>
            <a:pPr algn="ctr" eaLnBrk="0" hangingPunct="0"/>
            <a:endParaRPr lang="pl-PL" sz="3200" b="1" dirty="0">
              <a:solidFill>
                <a:srgbClr val="0000FF"/>
              </a:solidFill>
            </a:endParaRPr>
          </a:p>
          <a:p>
            <a:pPr lvl="2" eaLnBrk="0" hangingPunct="0">
              <a:buFont typeface="Wingdings" pitchFamily="2" charset="2"/>
              <a:buChar char="q"/>
            </a:pPr>
            <a:r>
              <a:rPr lang="pl-PL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pl-PL" sz="3200" b="1" dirty="0">
                <a:solidFill>
                  <a:srgbClr val="0000FF"/>
                </a:solidFill>
              </a:rPr>
              <a:t>monitoring i systemy </a:t>
            </a:r>
            <a:r>
              <a:rPr lang="pl-PL" sz="3200" b="1" dirty="0" smtClean="0">
                <a:solidFill>
                  <a:srgbClr val="0000FF"/>
                </a:solidFill>
              </a:rPr>
              <a:t>alarmowe</a:t>
            </a:r>
          </a:p>
          <a:p>
            <a:pPr lvl="2" eaLnBrk="0" hangingPunct="0"/>
            <a:endParaRPr lang="pl-PL" sz="3200" b="1" dirty="0">
              <a:solidFill>
                <a:srgbClr val="0000FF"/>
              </a:solidFill>
            </a:endParaRPr>
          </a:p>
          <a:p>
            <a:pPr lvl="2" eaLnBrk="0" hangingPunct="0"/>
            <a:endParaRPr lang="pl-PL" sz="3200" b="1" dirty="0">
              <a:solidFill>
                <a:srgbClr val="0000FF"/>
              </a:solidFill>
            </a:endParaRPr>
          </a:p>
          <a:p>
            <a:pPr lvl="2" eaLnBrk="0" hangingPunct="0">
              <a:buFont typeface="Wingdings" pitchFamily="2" charset="2"/>
              <a:buChar char="q"/>
            </a:pPr>
            <a:r>
              <a:rPr lang="pl-PL" sz="3200" b="1" dirty="0">
                <a:solidFill>
                  <a:srgbClr val="D80702"/>
                </a:solidFill>
              </a:rPr>
              <a:t> wykorzystanie technologii informatycznych w służbach                              w  </a:t>
            </a:r>
            <a:r>
              <a:rPr lang="pl-PL" sz="3200" b="1" dirty="0" smtClean="0">
                <a:solidFill>
                  <a:srgbClr val="D80702"/>
                </a:solidFill>
              </a:rPr>
              <a:t>mundurowych</a:t>
            </a:r>
            <a:endParaRPr lang="pl-PL" sz="3200" b="1" dirty="0">
              <a:solidFill>
                <a:srgbClr val="D80702"/>
              </a:solidFill>
            </a:endParaRPr>
          </a:p>
          <a:p>
            <a:pPr lvl="2" eaLnBrk="0" hangingPunct="0">
              <a:buFont typeface="Wingdings" pitchFamily="2" charset="2"/>
              <a:buChar char="q"/>
            </a:pPr>
            <a:endParaRPr lang="pl-PL" sz="4400" dirty="0">
              <a:solidFill>
                <a:srgbClr val="0000FF"/>
              </a:solidFill>
              <a:cs typeface="Times New Roman" pitchFamily="18" charset="0"/>
            </a:endParaRPr>
          </a:p>
          <a:p>
            <a:pPr algn="ctr" eaLnBrk="0" hangingPunct="0"/>
            <a:endParaRPr lang="pl-PL" sz="2400" dirty="0">
              <a:solidFill>
                <a:srgbClr val="0000FF"/>
              </a:solidFill>
              <a:cs typeface="Times New Roman" pitchFamily="18" charset="0"/>
            </a:endParaRPr>
          </a:p>
          <a:p>
            <a:pPr lvl="1" algn="ctr" eaLnBrk="0" hangingPunct="0">
              <a:buFont typeface="Wingdings" pitchFamily="2" charset="2"/>
              <a:buChar char="q"/>
            </a:pPr>
            <a:endParaRPr lang="pl-PL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lvl="1" eaLnBrk="0" hangingPunct="0"/>
            <a:endParaRPr lang="pl-PL" sz="2400" dirty="0">
              <a:solidFill>
                <a:srgbClr val="000000"/>
              </a:solidFill>
            </a:endParaRPr>
          </a:p>
          <a:p>
            <a:pPr eaLnBrk="0" hangingPunct="0"/>
            <a:endParaRPr lang="pl-PL" sz="2400" dirty="0"/>
          </a:p>
          <a:p>
            <a:pPr eaLnBrk="0" hangingPunct="0"/>
            <a:r>
              <a:rPr lang="pl-PL" sz="2400" dirty="0">
                <a:solidFill>
                  <a:srgbClr val="000000"/>
                </a:solidFill>
                <a:cs typeface="Times New Roman" pitchFamily="18" charset="0"/>
              </a:rPr>
              <a:t>   </a:t>
            </a:r>
          </a:p>
        </p:txBody>
      </p:sp>
      <p:pic>
        <p:nvPicPr>
          <p:cNvPr id="7" name="Obraz 6" descr="Znalezione obrazy dla zapytania informatyk rysunek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785794"/>
            <a:ext cx="21431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Technik informatyk</a:t>
            </a:r>
            <a:br>
              <a:rPr lang="pl-PL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pl-PL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b="1" dirty="0" smtClean="0"/>
              <a:t>   </a:t>
            </a:r>
            <a:r>
              <a:rPr lang="pl-PL" b="1" u="sng" dirty="0" smtClean="0">
                <a:latin typeface="Times New Roman" pitchFamily="18" charset="0"/>
                <a:cs typeface="Times New Roman" pitchFamily="18" charset="0"/>
              </a:rPr>
              <a:t>W procesie kształcenia zdobywa przygotowanie do:</a:t>
            </a:r>
          </a:p>
          <a:p>
            <a:pPr>
              <a:buNone/>
            </a:pPr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montowania i eksploatacji komputera oraz urządzeń peryferyjnych;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projektowania i wykonywania lokalnych sieci komputerowych 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oraz administrowania tymi sieciami; 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projektowania baz danych i administrowania bazami danych; 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tworzenia stron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i aplikacji internetowych; 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administrowania  stronami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i aplikacjami internetowymi;</a:t>
            </a:r>
          </a:p>
          <a:p>
            <a:r>
              <a:rPr lang="pl-PL" dirty="0" smtClean="0"/>
              <a:t> monitorowania pracy urządzeń lokalnych sieci komputerowych.</a:t>
            </a:r>
          </a:p>
          <a:p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 descr="Znalezione obrazy dla zapytania informatyk rysune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571480"/>
            <a:ext cx="1571636" cy="142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Zawód </a:t>
            </a:r>
            <a:r>
              <a:rPr lang="pl-PL" sz="3600" b="1" u="sng" dirty="0" smtClean="0">
                <a:latin typeface="Times New Roman" pitchFamily="18" charset="0"/>
                <a:cs typeface="Times New Roman" pitchFamily="18" charset="0"/>
              </a:rPr>
              <a:t>technik informatyk </a:t>
            </a:r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 otwiera  szereg możliwości pracy w:</a:t>
            </a:r>
            <a:endParaRPr lang="pl-PL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endParaRPr lang="pl-PL" dirty="0" smtClean="0"/>
          </a:p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instytucjach publicznych jako specjalista ds. IT,</a:t>
            </a:r>
          </a:p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sklepach i hurtowniach sprzętu komputerowego,</a:t>
            </a:r>
          </a:p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zakładach przemysłowych przy montażu, instalacji</a:t>
            </a:r>
            <a:br>
              <a:rPr lang="pl-PL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i eksploatacji sieci komputerowych,</a:t>
            </a:r>
          </a:p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firmach montujących i serwisujących komputery,</a:t>
            </a:r>
          </a:p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firmach świadczących usługi w zakresie napraw i obsługi sprzętu komputerowego,</a:t>
            </a:r>
          </a:p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firmach zajmujących się projektowaniem i administracją baz danych,</a:t>
            </a:r>
          </a:p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firmach tworzących oprogramowanie,</a:t>
            </a:r>
          </a:p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korporacjach jako administrator systemów komputerowych.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3850" y="1857364"/>
            <a:ext cx="882015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pl-PL" b="1" dirty="0"/>
              <a:t>		</a:t>
            </a:r>
            <a:r>
              <a:rPr lang="pl-PL" b="1" dirty="0" smtClean="0"/>
              <a:t>        </a:t>
            </a:r>
            <a:r>
              <a:rPr lang="pl-PL" sz="4000" b="1" u="sng" dirty="0" smtClean="0">
                <a:solidFill>
                  <a:srgbClr val="FC0802"/>
                </a:solidFill>
              </a:rPr>
              <a:t>Specjalizacje</a:t>
            </a:r>
            <a:r>
              <a:rPr lang="pl-PL" sz="4000" b="1" u="sng" dirty="0">
                <a:solidFill>
                  <a:srgbClr val="FC0802"/>
                </a:solidFill>
              </a:rPr>
              <a:t>:</a:t>
            </a:r>
          </a:p>
          <a:p>
            <a:pPr eaLnBrk="0" hangingPunct="0"/>
            <a:endParaRPr lang="pl-PL" sz="4000" dirty="0">
              <a:solidFill>
                <a:srgbClr val="0000FF"/>
              </a:solidFill>
            </a:endParaRPr>
          </a:p>
          <a:p>
            <a:pPr marL="1143000" lvl="2" indent="-228600">
              <a:buFont typeface="Wingdings" pitchFamily="2" charset="2"/>
              <a:buChar char="q"/>
            </a:pPr>
            <a:r>
              <a:rPr lang="pl-PL" sz="4000" b="1" dirty="0">
                <a:solidFill>
                  <a:srgbClr val="0000FF"/>
                </a:solidFill>
              </a:rPr>
              <a:t>  zarządzanie biurem </a:t>
            </a:r>
            <a:endParaRPr lang="pl-PL" sz="4000" b="1" dirty="0" smtClean="0">
              <a:solidFill>
                <a:srgbClr val="0000FF"/>
              </a:solidFill>
            </a:endParaRPr>
          </a:p>
          <a:p>
            <a:pPr marL="1143000" lvl="2" indent="-228600"/>
            <a:r>
              <a:rPr lang="pl-PL" sz="4000" b="1" dirty="0" smtClean="0">
                <a:solidFill>
                  <a:srgbClr val="0000FF"/>
                </a:solidFill>
              </a:rPr>
              <a:t>     i kadrami </a:t>
            </a:r>
            <a:endParaRPr lang="pl-PL" sz="4000" b="1" dirty="0">
              <a:solidFill>
                <a:srgbClr val="0000FF"/>
              </a:solidFill>
            </a:endParaRPr>
          </a:p>
          <a:p>
            <a:pPr marL="1143000" lvl="2" indent="-228600">
              <a:buFont typeface="Wingdings" pitchFamily="2" charset="2"/>
              <a:buNone/>
            </a:pPr>
            <a:endParaRPr lang="pl-PL" sz="4000" b="1" dirty="0">
              <a:solidFill>
                <a:srgbClr val="0000FF"/>
              </a:solidFill>
            </a:endParaRPr>
          </a:p>
          <a:p>
            <a:pPr marL="1143000" lvl="2" indent="-228600">
              <a:buFont typeface="Wingdings" pitchFamily="2" charset="2"/>
              <a:buChar char="q"/>
            </a:pPr>
            <a:r>
              <a:rPr lang="pl-PL" sz="4000" b="1" dirty="0">
                <a:solidFill>
                  <a:srgbClr val="D80702"/>
                </a:solidFill>
              </a:rPr>
              <a:t>  rachunkowość małych </a:t>
            </a:r>
            <a:r>
              <a:rPr lang="pl-PL" sz="4000" b="1" dirty="0" smtClean="0">
                <a:solidFill>
                  <a:srgbClr val="D80702"/>
                </a:solidFill>
              </a:rPr>
              <a:t>firm</a:t>
            </a:r>
            <a:endParaRPr lang="pl-PL" sz="4000" b="1" dirty="0">
              <a:solidFill>
                <a:srgbClr val="D80702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785918" y="357166"/>
            <a:ext cx="5113337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4400" b="1" dirty="0">
                <a:solidFill>
                  <a:srgbClr val="000000"/>
                </a:solidFill>
              </a:rPr>
              <a:t>Technik ekonomista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857224" y="1357299"/>
            <a:ext cx="800105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pl-PL" sz="2400" b="1" u="sng" dirty="0" smtClean="0">
                <a:solidFill>
                  <a:srgbClr val="000000"/>
                </a:solidFill>
              </a:rPr>
              <a:t>Zdobywa umiejętności:</a:t>
            </a:r>
          </a:p>
          <a:p>
            <a:pPr eaLnBrk="0" hangingPunct="0"/>
            <a:r>
              <a:rPr lang="pl-PL" sz="2400" dirty="0" smtClean="0"/>
              <a:t>• prowadzenia kancelarii, sekretariatów;</a:t>
            </a:r>
            <a:br>
              <a:rPr lang="pl-PL" sz="2400" dirty="0" smtClean="0"/>
            </a:br>
            <a:r>
              <a:rPr lang="pl-PL" sz="2400" dirty="0" smtClean="0"/>
              <a:t>• prowadzenia korespondencji; </a:t>
            </a:r>
          </a:p>
          <a:p>
            <a:r>
              <a:rPr lang="pl-PL" sz="2400" dirty="0" smtClean="0"/>
              <a:t>• sporządzania dokumentacji kadrowo- płacowej;</a:t>
            </a:r>
            <a:br>
              <a:rPr lang="pl-PL" sz="2400" dirty="0" smtClean="0"/>
            </a:br>
            <a:r>
              <a:rPr lang="pl-PL" sz="2400" dirty="0" smtClean="0"/>
              <a:t>• prowadzenia negocjacji, organizowania pracy indywidualnej oraz w grupach;</a:t>
            </a:r>
            <a:br>
              <a:rPr lang="pl-PL" sz="2400" dirty="0" smtClean="0"/>
            </a:br>
            <a:r>
              <a:rPr lang="pl-PL" sz="2400" dirty="0" smtClean="0"/>
              <a:t>•  wykonywania analizy i sporządzania sprawozdań finansowych;</a:t>
            </a:r>
            <a:br>
              <a:rPr lang="pl-PL" sz="2400" dirty="0" smtClean="0"/>
            </a:br>
            <a:r>
              <a:rPr lang="pl-PL" sz="2400" dirty="0" smtClean="0"/>
              <a:t>• obsługiwania specjalistycznych programów komputerowych (m.in.: księgowych, kadrowych, biurowych);</a:t>
            </a:r>
          </a:p>
          <a:p>
            <a:r>
              <a:rPr lang="pl-PL" sz="2400" dirty="0" smtClean="0"/>
              <a:t>• organizowania własnej działalności gospodarczej, interpretowania i stosowania przepisów prawa.</a:t>
            </a:r>
            <a:br>
              <a:rPr lang="pl-PL" sz="2400" dirty="0" smtClean="0"/>
            </a:br>
            <a:endParaRPr lang="pl-PL" sz="2400" dirty="0" smtClean="0"/>
          </a:p>
          <a:p>
            <a:pPr eaLnBrk="0" hangingPunct="0">
              <a:buFont typeface="Wingdings" pitchFamily="2" charset="2"/>
              <a:buChar char="Ø"/>
            </a:pPr>
            <a:endParaRPr lang="pl-PL" sz="2400" b="1" dirty="0">
              <a:solidFill>
                <a:srgbClr val="0000FF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785918" y="357167"/>
            <a:ext cx="51133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4000" b="1" dirty="0">
                <a:solidFill>
                  <a:srgbClr val="000000"/>
                </a:solidFill>
              </a:rPr>
              <a:t>Technik ekonomista</a:t>
            </a:r>
          </a:p>
        </p:txBody>
      </p:sp>
      <p:pic>
        <p:nvPicPr>
          <p:cNvPr id="8" name="Obraz 7" descr="Podobny obraz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714356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153408"/>
          </a:xfrm>
        </p:spPr>
        <p:txBody>
          <a:bodyPr>
            <a:normAutofit fontScale="90000"/>
          </a:bodyPr>
          <a:lstStyle/>
          <a:p>
            <a:r>
              <a:rPr lang="pl-PL" sz="4000" b="1" u="sng" dirty="0" smtClean="0">
                <a:solidFill>
                  <a:srgbClr val="0000FF"/>
                </a:solidFill>
              </a:rPr>
              <a:t>Możliwość zatrudnienia po ukończeniu technikum w zawodzie technik ekonomista to: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110046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banki,</a:t>
            </a:r>
          </a:p>
          <a:p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 agencje ubezpieczeniowe,</a:t>
            </a:r>
          </a:p>
          <a:p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 biura maklerskie,</a:t>
            </a:r>
          </a:p>
          <a:p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 jednostki budżetowe,</a:t>
            </a:r>
          </a:p>
          <a:p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 konsulting,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księgowość jednostek prywatnych </a:t>
            </a:r>
            <a:br>
              <a:rPr lang="pl-PL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i budżetowych;</a:t>
            </a:r>
          </a:p>
          <a:p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własna działalność gospodarcza.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68313" y="2492374"/>
            <a:ext cx="842486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pl-PL" sz="4400" b="1" dirty="0">
                <a:solidFill>
                  <a:srgbClr val="FF0000"/>
                </a:solidFill>
              </a:rPr>
              <a:t>Specjalizacja</a:t>
            </a:r>
            <a:r>
              <a:rPr lang="pl-PL" sz="4400" b="1" dirty="0" smtClean="0">
                <a:solidFill>
                  <a:srgbClr val="FF0000"/>
                </a:solidFill>
              </a:rPr>
              <a:t>:</a:t>
            </a:r>
            <a:endParaRPr lang="pl-PL" sz="4400" dirty="0" smtClean="0">
              <a:solidFill>
                <a:srgbClr val="FF0000"/>
              </a:solidFill>
            </a:endParaRPr>
          </a:p>
          <a:p>
            <a:pPr algn="ctr" eaLnBrk="0" hangingPunct="0"/>
            <a:endParaRPr lang="pl-PL" sz="4400" dirty="0">
              <a:solidFill>
                <a:srgbClr val="0000FF"/>
              </a:solidFill>
            </a:endParaRPr>
          </a:p>
          <a:p>
            <a:pPr marL="1600200" lvl="3" indent="-228600" eaLnBrk="0" hangingPunct="0">
              <a:buFont typeface="Wingdings" pitchFamily="2" charset="2"/>
              <a:buChar char="q"/>
            </a:pPr>
            <a:r>
              <a:rPr lang="pl-PL" sz="4400" b="1" dirty="0">
                <a:solidFill>
                  <a:srgbClr val="0000FF"/>
                </a:solidFill>
              </a:rPr>
              <a:t>e-handel i spedycja</a:t>
            </a:r>
            <a:r>
              <a:rPr lang="pl-PL" sz="44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268538" y="549275"/>
            <a:ext cx="496887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l-PL" sz="4400" b="1" dirty="0">
                <a:solidFill>
                  <a:srgbClr val="000000"/>
                </a:solidFill>
              </a:rPr>
              <a:t>Technik handlowiec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 descr="DSCF0566"/>
          <p:cNvSpPr>
            <a:spLocks noGrp="1" noChangeAspect="1" noChangeArrowheads="1"/>
          </p:cNvSpPr>
          <p:nvPr isPhoto="1"/>
        </p:nvSpPr>
        <p:spPr bwMode="auto">
          <a:xfrm>
            <a:off x="357158" y="857232"/>
            <a:ext cx="8286808" cy="564355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Artur\Desktop\01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85985" y="285729"/>
            <a:ext cx="492922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pl-PL" sz="4400" b="1" dirty="0">
                <a:solidFill>
                  <a:srgbClr val="000000"/>
                </a:solidFill>
              </a:rPr>
              <a:t>Technik handlowiec</a:t>
            </a: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2000240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Uczy się m.in. jak: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pl-PL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organizować i prowadzić działalność małej firmy handlowej;</a:t>
            </a:r>
            <a:endParaRPr kumimoji="0" lang="pl-PL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analizować rynek pod względem oczekiwań i potrzeb klientów;</a:t>
            </a:r>
            <a:endParaRPr kumimoji="0" lang="pl-PL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identyfikować bariery występujące w handlu;</a:t>
            </a:r>
            <a:endParaRPr kumimoji="0" lang="pl-PL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analizować skuteczność i efektywność sieci dystrybucji towarów</a:t>
            </a:r>
            <a:br>
              <a:rPr kumimoji="0" lang="pl-PL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pl-PL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 usług;</a:t>
            </a:r>
            <a:endParaRPr kumimoji="0" lang="pl-PL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określać zasady i formy marketingu;</a:t>
            </a:r>
            <a:endParaRPr kumimoji="0" lang="pl-PL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prowadzić ewidencję kadrowo - płacową;</a:t>
            </a:r>
            <a:endParaRPr kumimoji="0" lang="pl-PL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prowadzić negocjacje handlowe;</a:t>
            </a:r>
            <a:endParaRPr kumimoji="0" lang="pl-PL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określać koszty i przychody działalności handlowej;</a:t>
            </a:r>
            <a:endParaRPr kumimoji="0" lang="pl-PL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 prowadzić księgowość jednostek handlowych.</a:t>
            </a:r>
            <a:endParaRPr kumimoji="0" lang="pl-PL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93909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Handlowiec to bardzo atrakcyjny zawód na rynku pracy, który daje możliwość zatrudnienia:</a:t>
            </a:r>
            <a:r>
              <a:rPr lang="pl-PL" sz="3200" dirty="0" smtClean="0">
                <a:solidFill>
                  <a:srgbClr val="0000FF"/>
                </a:solidFill>
              </a:rPr>
              <a:t/>
            </a:r>
            <a:br>
              <a:rPr lang="pl-PL" sz="3200" dirty="0" smtClean="0">
                <a:solidFill>
                  <a:srgbClr val="0000FF"/>
                </a:solidFill>
              </a:rPr>
            </a:br>
            <a:endParaRPr lang="pl-PL" sz="3200" dirty="0">
              <a:solidFill>
                <a:srgbClr val="0000FF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572008"/>
          </a:xfrm>
        </p:spPr>
        <p:txBody>
          <a:bodyPr/>
          <a:lstStyle/>
          <a:p>
            <a:pPr>
              <a:buNone/>
            </a:pPr>
            <a:r>
              <a:rPr lang="pl-PL" sz="28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None/>
            </a:pPr>
            <a:r>
              <a:rPr lang="pl-PL" sz="2800" dirty="0" smtClean="0">
                <a:latin typeface="Arial" pitchFamily="34" charset="0"/>
                <a:cs typeface="Arial" pitchFamily="34" charset="0"/>
              </a:rPr>
              <a:t> •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w działach handlowych firm,</a:t>
            </a:r>
            <a:br>
              <a:rPr lang="pl-PL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• jako przedstawiciele handlowi firm (najczęściej poszukiwany zawód na rynku pracy!!!),</a:t>
            </a:r>
            <a:br>
              <a:rPr lang="pl-PL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• w działach logistyki,</a:t>
            </a:r>
            <a:br>
              <a:rPr lang="pl-PL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• jako personel zarządzający placówkami   detalicznymi i hurtowymi,</a:t>
            </a:r>
            <a:br>
              <a:rPr lang="pl-PL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• w działach marketingu.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DSCN23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5542" y="0"/>
            <a:ext cx="3168457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E:\DSC015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3700487" cy="277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dsc_435558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4295775"/>
            <a:ext cx="3705225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dsc_438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643314"/>
            <a:ext cx="4572032" cy="305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dsc_439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1714488"/>
            <a:ext cx="381635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428860" y="357166"/>
            <a:ext cx="4392612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l-PL" sz="4400" b="1" dirty="0">
                <a:solidFill>
                  <a:srgbClr val="000000"/>
                </a:solidFill>
              </a:rPr>
              <a:t>Technik mechanik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071538" y="1857364"/>
            <a:ext cx="690245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l-PL" sz="4000" b="1" u="sng" dirty="0">
                <a:solidFill>
                  <a:srgbClr val="0000FF"/>
                </a:solidFill>
              </a:rPr>
              <a:t>Specjalizacja</a:t>
            </a:r>
            <a:r>
              <a:rPr lang="pl-PL" sz="4000" b="1" u="sng" dirty="0" smtClean="0">
                <a:solidFill>
                  <a:srgbClr val="0000FF"/>
                </a:solidFill>
              </a:rPr>
              <a:t>:</a:t>
            </a:r>
            <a:endParaRPr lang="pl-PL" sz="4000" b="1" u="sng" dirty="0">
              <a:solidFill>
                <a:srgbClr val="0000FF"/>
              </a:solidFill>
            </a:endParaRPr>
          </a:p>
          <a:p>
            <a:pPr algn="ctr">
              <a:buFont typeface="Wingdings" pitchFamily="2" charset="2"/>
              <a:buChar char="q"/>
            </a:pPr>
            <a:r>
              <a:rPr lang="pl-PL" sz="4400" b="1" dirty="0">
                <a:solidFill>
                  <a:srgbClr val="0000FF"/>
                </a:solidFill>
              </a:rPr>
              <a:t> </a:t>
            </a:r>
            <a:r>
              <a:rPr lang="pl-PL" sz="4000" b="1" dirty="0">
                <a:solidFill>
                  <a:srgbClr val="FC0802"/>
                </a:solidFill>
              </a:rPr>
              <a:t>Technika i mechanika</a:t>
            </a:r>
          </a:p>
          <a:p>
            <a:pPr algn="ctr"/>
            <a:r>
              <a:rPr lang="pl-PL" sz="4000" b="1" dirty="0">
                <a:solidFill>
                  <a:srgbClr val="FC0802"/>
                </a:solidFill>
              </a:rPr>
              <a:t> wojskowa</a:t>
            </a:r>
            <a:r>
              <a:rPr lang="pl-PL" sz="4000" dirty="0">
                <a:solidFill>
                  <a:srgbClr val="FC0802"/>
                </a:solidFill>
              </a:rPr>
              <a:t> </a:t>
            </a:r>
            <a:endParaRPr lang="pl-PL" sz="4000" dirty="0" smtClean="0">
              <a:solidFill>
                <a:srgbClr val="FC0802"/>
              </a:solidFill>
            </a:endParaRPr>
          </a:p>
          <a:p>
            <a:pPr algn="ctr"/>
            <a:endParaRPr lang="pl-PL" sz="4000" dirty="0">
              <a:solidFill>
                <a:srgbClr val="FC0802"/>
              </a:solidFill>
            </a:endParaRPr>
          </a:p>
          <a:p>
            <a:pPr algn="ctr">
              <a:buFont typeface="Wingdings" pitchFamily="2" charset="2"/>
              <a:buChar char="q"/>
            </a:pPr>
            <a:r>
              <a:rPr lang="pl-PL" sz="4000" b="1" dirty="0">
                <a:solidFill>
                  <a:srgbClr val="0000FF"/>
                </a:solidFill>
              </a:rPr>
              <a:t>  Maszyny i urządzenia </a:t>
            </a:r>
          </a:p>
          <a:p>
            <a:pPr algn="ctr"/>
            <a:r>
              <a:rPr lang="pl-PL" sz="4000" b="1" dirty="0">
                <a:solidFill>
                  <a:srgbClr val="0000FF"/>
                </a:solidFill>
              </a:rPr>
              <a:t>przemysłu jachtowego</a:t>
            </a:r>
          </a:p>
          <a:p>
            <a:pPr algn="ctr"/>
            <a:endParaRPr lang="pl-PL" sz="4400" dirty="0"/>
          </a:p>
        </p:txBody>
      </p:sp>
      <p:pic>
        <p:nvPicPr>
          <p:cNvPr id="4" name="Picture 4" descr="C:\Users\Artur\Desktop\04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13430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Artur\Desktop\06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3929066"/>
            <a:ext cx="1143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857224" y="1500174"/>
            <a:ext cx="8286776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endParaRPr lang="pl-PL" sz="2800" dirty="0">
              <a:solidFill>
                <a:srgbClr val="FFFF00"/>
              </a:solidFill>
            </a:endParaRPr>
          </a:p>
          <a:p>
            <a:pPr eaLnBrk="0" hangingPunct="0"/>
            <a:endParaRPr lang="pl-PL" dirty="0">
              <a:solidFill>
                <a:srgbClr val="0000FF"/>
              </a:solidFill>
            </a:endParaRPr>
          </a:p>
        </p:txBody>
      </p:sp>
      <p:pic>
        <p:nvPicPr>
          <p:cNvPr id="19459" name="Picture 4" descr="C:\Users\Artur\Desktop\04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13430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000232" y="714356"/>
            <a:ext cx="54292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pl-PL" sz="4000" b="1" dirty="0" smtClean="0">
                <a:solidFill>
                  <a:srgbClr val="000000"/>
                </a:solidFill>
              </a:rPr>
              <a:t>Technik mechanik</a:t>
            </a:r>
            <a:endParaRPr lang="pl-PL" sz="4000" b="1" dirty="0">
              <a:solidFill>
                <a:srgbClr val="000000"/>
              </a:solidFill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1571612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Uczy się jak: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konstruować proste obiekty mechaniczne;</a:t>
            </a:r>
            <a:br>
              <a:rPr kumimoji="0" lang="pl-PL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pl-PL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• obsługiwać m.in. tokarki, frezarki CNC, spawarki </a:t>
            </a:r>
            <a:br>
              <a:rPr kumimoji="0" lang="pl-PL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pl-PL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MIG, TIG);</a:t>
            </a:r>
            <a:endParaRPr kumimoji="0" lang="pl-PL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• posługiwać się narzędziami i oprzyrządowaniem technologicznym;</a:t>
            </a:r>
            <a:br>
              <a:rPr kumimoji="0" lang="pl-PL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pl-PL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• oceniać stan techniczny obiektów mechanicznych </a:t>
            </a:r>
            <a:br>
              <a:rPr kumimoji="0" lang="pl-PL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pl-PL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dokonywać napraw urządzeń  mechanicznych i silników spalinowych;</a:t>
            </a:r>
            <a:br>
              <a:rPr kumimoji="0" lang="pl-PL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pl-PL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• posługiwać się dokumentacją techniczną;</a:t>
            </a:r>
            <a:br>
              <a:rPr kumimoji="0" lang="pl-PL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pl-PL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• korzystać z oprogramowania komputerowego</a:t>
            </a:r>
            <a:br>
              <a:rPr kumimoji="0" lang="pl-PL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pl-PL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pl-PL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Auto-Cad</a:t>
            </a:r>
            <a:r>
              <a:rPr kumimoji="0" lang="pl-PL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pl-PL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SolidWorks</a:t>
            </a:r>
            <a:r>
              <a:rPr kumimoji="0" lang="pl-PL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pl-PL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64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 </a:t>
            </a:r>
            <a:r>
              <a:rPr lang="pl-PL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Absolwent technikum mechanicznego znajduje zatrudnienie, m.in. jako:</a:t>
            </a:r>
            <a:endParaRPr lang="pl-PL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l-PL" b="1" dirty="0" smtClean="0"/>
              <a:t>  • żołnierz zawodowy - mechanik sprzętu</a:t>
            </a:r>
          </a:p>
          <a:p>
            <a:pPr>
              <a:buNone/>
            </a:pPr>
            <a:r>
              <a:rPr lang="pl-PL" b="1" dirty="0" smtClean="0"/>
              <a:t>  • organizator przebiegu procesów wytwarzania    maszyn i urządzeń;</a:t>
            </a:r>
          </a:p>
          <a:p>
            <a:pPr>
              <a:buNone/>
            </a:pPr>
            <a:r>
              <a:rPr lang="pl-PL" b="1" dirty="0" smtClean="0"/>
              <a:t>  • kontroler jakości maszyn i usług;</a:t>
            </a:r>
          </a:p>
          <a:p>
            <a:pPr>
              <a:buNone/>
            </a:pPr>
            <a:r>
              <a:rPr lang="pl-PL" b="1" dirty="0" smtClean="0"/>
              <a:t>  • instalator i wprowadzający do eksploatacji maszyny </a:t>
            </a:r>
            <a:br>
              <a:rPr lang="pl-PL" b="1" dirty="0" smtClean="0"/>
            </a:br>
            <a:r>
              <a:rPr lang="pl-PL" b="1" dirty="0" smtClean="0"/>
              <a:t>i urządzenia mechaniczne; </a:t>
            </a:r>
          </a:p>
          <a:p>
            <a:pPr>
              <a:buNone/>
            </a:pPr>
            <a:r>
              <a:rPr lang="pl-PL" b="1" dirty="0" smtClean="0"/>
              <a:t>  • dozorujący pracę maszyn i urządzeń;</a:t>
            </a:r>
          </a:p>
          <a:p>
            <a:pPr>
              <a:buNone/>
            </a:pPr>
            <a:r>
              <a:rPr lang="pl-PL" b="1" dirty="0" smtClean="0"/>
              <a:t>  • technolog;</a:t>
            </a:r>
          </a:p>
          <a:p>
            <a:pPr>
              <a:buNone/>
            </a:pPr>
            <a:r>
              <a:rPr lang="pl-PL" b="1" dirty="0" smtClean="0"/>
              <a:t>  • konserwator maszyn i urządzeń.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4" descr="DSCN23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0"/>
            <a:ext cx="4829175" cy="36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3" descr="DSCF0542"/>
          <p:cNvSpPr>
            <a:spLocks noGrp="1" noChangeAspect="1" noChangeArrowheads="1"/>
          </p:cNvSpPr>
          <p:nvPr isPhoto="1"/>
        </p:nvSpPr>
        <p:spPr bwMode="auto">
          <a:xfrm>
            <a:off x="4956175" y="0"/>
            <a:ext cx="4187825" cy="31416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pic>
        <p:nvPicPr>
          <p:cNvPr id="20486" name="Picture 2" descr="C:\Users\zst olecko\Pictures\warsztaty na Wiejskiej\DSC040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046413"/>
            <a:ext cx="4416425" cy="381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3" descr="C:\Users\zst olecko\Pictures\warsztaty na Wiejskiej\DSC041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3141663"/>
            <a:ext cx="4422775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428860" y="214290"/>
            <a:ext cx="407355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l-PL" sz="4400" b="1" dirty="0">
                <a:solidFill>
                  <a:srgbClr val="000000"/>
                </a:solidFill>
              </a:rPr>
              <a:t>     Technik </a:t>
            </a:r>
          </a:p>
          <a:p>
            <a:pPr algn="ctr" eaLnBrk="0" hangingPunct="0"/>
            <a:r>
              <a:rPr lang="pl-PL" sz="4400" b="1" dirty="0" smtClean="0">
                <a:solidFill>
                  <a:srgbClr val="000000"/>
                </a:solidFill>
              </a:rPr>
              <a:t>  budownictwa</a:t>
            </a:r>
            <a:endParaRPr lang="pl-PL" sz="4400" b="1" dirty="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785786" y="1928802"/>
            <a:ext cx="8220075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pl-PL" sz="4400" b="1" dirty="0">
                <a:solidFill>
                  <a:srgbClr val="FF0000"/>
                </a:solidFill>
              </a:rPr>
              <a:t>Specjalizacja: </a:t>
            </a:r>
          </a:p>
          <a:p>
            <a:pPr algn="ctr"/>
            <a:endParaRPr lang="pl-PL" sz="4400" b="1" dirty="0">
              <a:solidFill>
                <a:srgbClr val="0000FF"/>
              </a:solidFill>
            </a:endParaRPr>
          </a:p>
          <a:p>
            <a:pPr algn="ctr">
              <a:buFont typeface="Wingdings" pitchFamily="2" charset="2"/>
              <a:buChar char="q"/>
            </a:pPr>
            <a:r>
              <a:rPr lang="pl-PL" sz="4400" b="1" dirty="0">
                <a:solidFill>
                  <a:srgbClr val="0000FF"/>
                </a:solidFill>
              </a:rPr>
              <a:t> Systemy energooszczędne </a:t>
            </a:r>
          </a:p>
          <a:p>
            <a:pPr algn="ctr"/>
            <a:r>
              <a:rPr lang="pl-PL" sz="4400" b="1" dirty="0">
                <a:solidFill>
                  <a:srgbClr val="0000FF"/>
                </a:solidFill>
              </a:rPr>
              <a:t>i ekologiczne</a:t>
            </a:r>
            <a:r>
              <a:rPr lang="pl-PL" sz="4400" dirty="0"/>
              <a:t> </a:t>
            </a:r>
          </a:p>
        </p:txBody>
      </p:sp>
      <p:pic>
        <p:nvPicPr>
          <p:cNvPr id="4" name="Picture 3" descr="C:\Users\Artur\Desktop\01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785919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Artur\Desktop\09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144463"/>
            <a:ext cx="1643074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/>
          </p:cNvSpPr>
          <p:nvPr/>
        </p:nvSpPr>
        <p:spPr bwMode="auto">
          <a:xfrm>
            <a:off x="928662" y="1722438"/>
            <a:ext cx="82153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 algn="ctr" eaLnBrk="0" hangingPunct="0"/>
            <a:endParaRPr lang="pl-PL" sz="2800" dirty="0"/>
          </a:p>
          <a:p>
            <a:pPr indent="449263" eaLnBrk="0" hangingPunct="0"/>
            <a:r>
              <a:rPr lang="pl-PL" sz="12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pl-PL" dirty="0"/>
          </a:p>
        </p:txBody>
      </p:sp>
      <p:pic>
        <p:nvPicPr>
          <p:cNvPr id="21507" name="Picture 3" descr="C:\Users\Artur\Desktop\01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029"/>
            <a:ext cx="1128713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C:\Users\Artur\Desktop\09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48525" y="190492"/>
            <a:ext cx="13335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786050" y="285728"/>
            <a:ext cx="37592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l-PL" sz="4400" b="1" dirty="0">
                <a:solidFill>
                  <a:srgbClr val="000000"/>
                </a:solidFill>
              </a:rPr>
              <a:t> </a:t>
            </a:r>
            <a:r>
              <a:rPr lang="pl-PL" sz="4400" b="1" dirty="0" smtClean="0">
                <a:solidFill>
                  <a:srgbClr val="000000"/>
                </a:solidFill>
              </a:rPr>
              <a:t>Technik </a:t>
            </a:r>
            <a:endParaRPr lang="pl-PL" sz="4400" b="1" dirty="0">
              <a:solidFill>
                <a:srgbClr val="000000"/>
              </a:solidFill>
            </a:endParaRPr>
          </a:p>
          <a:p>
            <a:pPr algn="ctr" eaLnBrk="0" hangingPunct="0"/>
            <a:r>
              <a:rPr lang="pl-PL" sz="4400" b="1" dirty="0">
                <a:solidFill>
                  <a:srgbClr val="000000"/>
                </a:solidFill>
              </a:rPr>
              <a:t>budownictwa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842194"/>
            <a:ext cx="9144000" cy="600164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tabLst>
                <a:tab pos="238125" algn="l"/>
                <a:tab pos="809625" algn="l"/>
              </a:tabLst>
            </a:pPr>
            <a:r>
              <a:rPr kumimoji="0" lang="pl-PL" sz="3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Uczy się m.in. jak:</a:t>
            </a:r>
            <a:endParaRPr lang="pl-PL" sz="3200" b="1" i="1" u="sng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238125" algn="l"/>
                <a:tab pos="809625" algn="l"/>
              </a:tabLst>
            </a:pPr>
            <a:r>
              <a:rPr lang="pl-PL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organizować, prowadzić roboty budowlane </a:t>
            </a:r>
            <a:br>
              <a:rPr lang="pl-PL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i kierować zespołami;</a:t>
            </a:r>
            <a:endParaRPr lang="pl-PL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8125" algn="l"/>
                <a:tab pos="809625" algn="l"/>
              </a:tabLst>
            </a:pPr>
            <a:r>
              <a:rPr kumimoji="0" lang="pl-PL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odczytywać i opracowywać dokumentację    budowlaną;</a:t>
            </a:r>
            <a:endParaRPr kumimoji="0" lang="pl-PL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8125" algn="l"/>
                <a:tab pos="809625" algn="l"/>
              </a:tabLst>
            </a:pPr>
            <a:r>
              <a:rPr kumimoji="0" lang="pl-PL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dokonywać kontroli i oceny jakości wykonywanych    prac;</a:t>
            </a:r>
            <a:endParaRPr kumimoji="0" lang="pl-PL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8125" algn="l"/>
                <a:tab pos="809625" algn="l"/>
              </a:tabLst>
            </a:pPr>
            <a:r>
              <a:rPr kumimoji="0" lang="pl-PL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sporządzać przedmiary, obmiary robót </a:t>
            </a:r>
            <a:br>
              <a:rPr kumimoji="0" lang="pl-PL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i kosztorysy;</a:t>
            </a:r>
            <a:endParaRPr kumimoji="0" lang="pl-PL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8125" algn="l"/>
                <a:tab pos="809625" algn="l"/>
              </a:tabLst>
            </a:pPr>
            <a:r>
              <a:rPr kumimoji="0" lang="pl-PL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efektywnie stosować przepisy prawa budowlanego;</a:t>
            </a:r>
            <a:endParaRPr kumimoji="0" lang="pl-PL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8125" algn="l"/>
                <a:tab pos="809625" algn="l"/>
              </a:tabLst>
            </a:pPr>
            <a:r>
              <a:rPr kumimoji="0" lang="pl-PL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stosować energooszczędne i ekologiczne systemy </a:t>
            </a:r>
            <a:br>
              <a:rPr kumimoji="0" lang="pl-PL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i technologie.</a:t>
            </a:r>
            <a:endParaRPr kumimoji="0" lang="pl-PL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3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3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96218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Absolwent technikum budownictwa może być zatrudniony w: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i="1" dirty="0" smtClean="0"/>
              <a:t> </a:t>
            </a:r>
            <a:endParaRPr lang="pl-PL" dirty="0" smtClean="0"/>
          </a:p>
          <a:p>
            <a:pPr lvl="0"/>
            <a:r>
              <a:rPr lang="pl-PL" sz="3300" b="1" dirty="0" smtClean="0">
                <a:latin typeface="Times New Roman" pitchFamily="18" charset="0"/>
                <a:cs typeface="Times New Roman" pitchFamily="18" charset="0"/>
              </a:rPr>
              <a:t>przedsiębiorstwach budowlanych;</a:t>
            </a:r>
          </a:p>
          <a:p>
            <a:pPr lvl="0"/>
            <a:r>
              <a:rPr lang="pl-PL" sz="3300" b="1" dirty="0" smtClean="0">
                <a:latin typeface="Times New Roman" pitchFamily="18" charset="0"/>
                <a:cs typeface="Times New Roman" pitchFamily="18" charset="0"/>
              </a:rPr>
              <a:t>wytwórniach prefabrykatów;</a:t>
            </a:r>
          </a:p>
          <a:p>
            <a:pPr lvl="0"/>
            <a:r>
              <a:rPr lang="pl-PL" sz="3300" b="1" dirty="0" smtClean="0">
                <a:latin typeface="Times New Roman" pitchFamily="18" charset="0"/>
                <a:cs typeface="Times New Roman" pitchFamily="18" charset="0"/>
              </a:rPr>
              <a:t>laboratoriach materiałów i wyrobów budowlanych;</a:t>
            </a:r>
          </a:p>
          <a:p>
            <a:pPr lvl="0"/>
            <a:r>
              <a:rPr lang="pl-PL" sz="3300" b="1" dirty="0" smtClean="0">
                <a:latin typeface="Times New Roman" pitchFamily="18" charset="0"/>
                <a:cs typeface="Times New Roman" pitchFamily="18" charset="0"/>
              </a:rPr>
              <a:t>urzędach państwowego nadzoru budowlanego;</a:t>
            </a:r>
          </a:p>
          <a:p>
            <a:pPr lvl="0"/>
            <a:r>
              <a:rPr lang="pl-PL" sz="3300" b="1" dirty="0" smtClean="0">
                <a:latin typeface="Times New Roman" pitchFamily="18" charset="0"/>
                <a:cs typeface="Times New Roman" pitchFamily="18" charset="0"/>
              </a:rPr>
              <a:t>urzędach administracji państwowej i samorządowej;</a:t>
            </a:r>
          </a:p>
          <a:p>
            <a:pPr lvl="0"/>
            <a:r>
              <a:rPr lang="pl-PL" sz="3300" b="1" dirty="0" smtClean="0">
                <a:latin typeface="Times New Roman" pitchFamily="18" charset="0"/>
                <a:cs typeface="Times New Roman" pitchFamily="18" charset="0"/>
              </a:rPr>
              <a:t>biurach projektowych jako asystent projektanta;</a:t>
            </a:r>
          </a:p>
          <a:p>
            <a:pPr lvl="0"/>
            <a:r>
              <a:rPr lang="pl-PL" sz="3300" b="1" dirty="0" smtClean="0">
                <a:latin typeface="Times New Roman" pitchFamily="18" charset="0"/>
                <a:cs typeface="Times New Roman" pitchFamily="18" charset="0"/>
              </a:rPr>
              <a:t>pracowniach konserwacji zabytków.</a:t>
            </a:r>
          </a:p>
          <a:p>
            <a:pPr>
              <a:buNone/>
            </a:pPr>
            <a:r>
              <a:rPr lang="pl-PL" dirty="0" smtClean="0"/>
              <a:t> 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INTERNAT I STOŁÓWKA SZKOŁY</a:t>
            </a:r>
            <a:endParaRPr lang="pl-PL" b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43504" y="2714620"/>
            <a:ext cx="3286148" cy="3000396"/>
          </a:xfrm>
        </p:spPr>
        <p:txBody>
          <a:bodyPr/>
          <a:lstStyle/>
          <a:p>
            <a:pPr>
              <a:buNone/>
            </a:pPr>
            <a:endParaRPr lang="pl-PL" dirty="0"/>
          </a:p>
        </p:txBody>
      </p:sp>
      <p:pic>
        <p:nvPicPr>
          <p:cNvPr id="5" name="Symbol zastępczy zawartości 4" descr="http://www.zst.olecko.pl/zst/images/stories/stolowka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571744"/>
            <a:ext cx="435771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http://www.zst.olecko.pl/zst/images/stories/internat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242651"/>
            <a:ext cx="3643338" cy="3900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zst.olecko.pl/dzienne/galerie/2016/kilo/data/images1/dsc_00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57166"/>
            <a:ext cx="4093625" cy="2738412"/>
          </a:xfrm>
          <a:prstGeom prst="rect">
            <a:avLst/>
          </a:prstGeom>
          <a:noFill/>
        </p:spPr>
      </p:pic>
      <p:pic>
        <p:nvPicPr>
          <p:cNvPr id="1028" name="Picture 4" descr="http://www.zst.olecko.pl/dzienne/galerie/2015/targi/data/images1/dscf74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000108"/>
            <a:ext cx="4467188" cy="2512793"/>
          </a:xfrm>
          <a:prstGeom prst="rect">
            <a:avLst/>
          </a:prstGeom>
          <a:noFill/>
        </p:spPr>
      </p:pic>
      <p:pic>
        <p:nvPicPr>
          <p:cNvPr id="1030" name="Picture 6" descr="http://www.zst.olecko.pl/dzienne/galerie/2015/targi/data/images1/dscf746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429000"/>
            <a:ext cx="4292562" cy="2414566"/>
          </a:xfrm>
          <a:prstGeom prst="rect">
            <a:avLst/>
          </a:prstGeom>
          <a:noFill/>
        </p:spPr>
      </p:pic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500034" y="3714752"/>
          <a:ext cx="1563687" cy="2584450"/>
        </p:xfrm>
        <a:graphic>
          <a:graphicData uri="http://schemas.openxmlformats.org/presentationml/2006/ole">
            <p:oleObj spid="_x0000_s1031" name="Obraz - mapa bitowa" r:id="rId6" imgW="1343212" imgH="2209524" progId="PBrush">
              <p:embed/>
            </p:oleObj>
          </a:graphicData>
        </a:graphic>
      </p:graphicFrame>
      <p:pic>
        <p:nvPicPr>
          <p:cNvPr id="1032" name="Obraz 23" descr="G:\ulotka budownictw\DSCF8346.JPG"/>
          <p:cNvPicPr>
            <a:picLocks noChangeAspect="1" noChangeArrowheads="1"/>
          </p:cNvPicPr>
          <p:nvPr/>
        </p:nvPicPr>
        <p:blipFill>
          <a:blip r:embed="rId7" cstate="print"/>
          <a:srcRect r="6459"/>
          <a:stretch>
            <a:fillRect/>
          </a:stretch>
        </p:blipFill>
        <p:spPr bwMode="auto">
          <a:xfrm>
            <a:off x="2165321" y="3714752"/>
            <a:ext cx="2154238" cy="1298575"/>
          </a:xfrm>
          <a:prstGeom prst="rect">
            <a:avLst/>
          </a:prstGeom>
          <a:noFill/>
          <a:ln w="22225">
            <a:solidFill>
              <a:srgbClr val="17365D"/>
            </a:solidFill>
            <a:miter lim="800000"/>
            <a:headEnd/>
            <a:tailEnd/>
          </a:ln>
          <a:effectLst/>
        </p:spPr>
      </p:pic>
      <p:pic>
        <p:nvPicPr>
          <p:cNvPr id="1033" name="Obraz 22" descr="G:\ulotka budownictw\DSCF835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65321" y="5076827"/>
            <a:ext cx="2154238" cy="1222375"/>
          </a:xfrm>
          <a:prstGeom prst="rect">
            <a:avLst/>
          </a:prstGeom>
          <a:noFill/>
          <a:ln w="22225">
            <a:solidFill>
              <a:srgbClr val="17365D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214546" y="428604"/>
            <a:ext cx="59055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l-PL" sz="4400" b="1" dirty="0">
                <a:solidFill>
                  <a:srgbClr val="000000"/>
                </a:solidFill>
              </a:rPr>
              <a:t>Technik  </a:t>
            </a:r>
            <a:r>
              <a:rPr lang="pl-PL" sz="4400" b="1" dirty="0" smtClean="0">
                <a:solidFill>
                  <a:srgbClr val="000000"/>
                </a:solidFill>
              </a:rPr>
              <a:t>fryzjer</a:t>
            </a:r>
            <a:endParaRPr lang="pl-PL" sz="4400" b="1" dirty="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000100" y="2143116"/>
            <a:ext cx="7208837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l-PL" sz="4400" b="1" dirty="0" smtClean="0">
                <a:solidFill>
                  <a:srgbClr val="FF0000"/>
                </a:solidFill>
              </a:rPr>
              <a:t>    Specjalizacja</a:t>
            </a:r>
            <a:r>
              <a:rPr lang="pl-PL" sz="4400" b="1" dirty="0">
                <a:solidFill>
                  <a:srgbClr val="FF0000"/>
                </a:solidFill>
              </a:rPr>
              <a:t>:</a:t>
            </a:r>
          </a:p>
          <a:p>
            <a:pPr algn="ctr"/>
            <a:endParaRPr lang="pl-PL" sz="4400" b="1" dirty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pl-PL" sz="4400" b="1" dirty="0">
                <a:solidFill>
                  <a:srgbClr val="0000FF"/>
                </a:solidFill>
              </a:rPr>
              <a:t> </a:t>
            </a:r>
            <a:r>
              <a:rPr lang="pl-PL" sz="4800" b="1" dirty="0">
                <a:solidFill>
                  <a:srgbClr val="0000FF"/>
                </a:solidFill>
              </a:rPr>
              <a:t>kreowanie </a:t>
            </a:r>
            <a:r>
              <a:rPr lang="pl-PL" sz="4800" b="1" dirty="0" smtClean="0">
                <a:solidFill>
                  <a:srgbClr val="0000FF"/>
                </a:solidFill>
              </a:rPr>
              <a:t>wizerunku</a:t>
            </a:r>
          </a:p>
          <a:p>
            <a:pPr algn="ctr"/>
            <a:endParaRPr lang="pl-PL" sz="4800" b="1" dirty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pl-PL" sz="4800" b="1" dirty="0">
                <a:solidFill>
                  <a:srgbClr val="D80702"/>
                </a:solidFill>
              </a:rPr>
              <a:t> </a:t>
            </a:r>
            <a:r>
              <a:rPr lang="pl-PL" sz="4800" b="1" dirty="0" err="1">
                <a:solidFill>
                  <a:srgbClr val="D80702"/>
                </a:solidFill>
              </a:rPr>
              <a:t>trychologia</a:t>
            </a:r>
            <a:r>
              <a:rPr lang="pl-PL" sz="4800" b="1" dirty="0">
                <a:solidFill>
                  <a:srgbClr val="D80702"/>
                </a:solidFill>
              </a:rPr>
              <a:t>                 </a:t>
            </a:r>
            <a:r>
              <a:rPr lang="pl-PL" dirty="0">
                <a:solidFill>
                  <a:srgbClr val="D80702"/>
                </a:solidFill>
              </a:rPr>
              <a:t> </a:t>
            </a:r>
          </a:p>
        </p:txBody>
      </p:sp>
      <p:pic>
        <p:nvPicPr>
          <p:cNvPr id="7" name="Obraz 6" descr="Znalezione obrazy dla zapytania fryzjer rysunek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00108"/>
            <a:ext cx="264320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428860" y="428604"/>
            <a:ext cx="59055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l-PL" sz="4400" b="1" dirty="0">
                <a:solidFill>
                  <a:srgbClr val="000000"/>
                </a:solidFill>
              </a:rPr>
              <a:t>Technik </a:t>
            </a:r>
            <a:r>
              <a:rPr lang="pl-PL" sz="4400" b="1" dirty="0" smtClean="0">
                <a:solidFill>
                  <a:srgbClr val="000000"/>
                </a:solidFill>
              </a:rPr>
              <a:t>fryzjer</a:t>
            </a:r>
            <a:endParaRPr lang="pl-PL" sz="4400" b="1" dirty="0">
              <a:solidFill>
                <a:srgbClr val="00000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2844" y="2428868"/>
            <a:ext cx="8353456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endParaRPr lang="pl-PL" sz="2800" dirty="0">
              <a:solidFill>
                <a:srgbClr val="FFFF00"/>
              </a:solidFill>
            </a:endParaRPr>
          </a:p>
          <a:p>
            <a:pPr eaLnBrk="0" hangingPunct="0">
              <a:buFont typeface="Wingdings" pitchFamily="2" charset="2"/>
              <a:buNone/>
            </a:pPr>
            <a:endParaRPr lang="pl-PL" sz="2400" b="1" dirty="0">
              <a:solidFill>
                <a:srgbClr val="0000FF"/>
              </a:solidFill>
            </a:endParaRPr>
          </a:p>
          <a:p>
            <a:pPr marL="1143000" lvl="2" indent="-228600" eaLnBrk="0" hangingPunct="0">
              <a:buFont typeface="Wingdings" pitchFamily="2" charset="2"/>
              <a:buNone/>
            </a:pPr>
            <a:endParaRPr lang="pl-PL" sz="2400" b="1" dirty="0"/>
          </a:p>
          <a:p>
            <a:pPr marL="1143000" lvl="2" indent="-228600" eaLnBrk="0" hangingPunct="0">
              <a:buFont typeface="Wingdings" pitchFamily="2" charset="2"/>
              <a:buChar char="u"/>
            </a:pPr>
            <a:endParaRPr lang="pl-PL" b="1" dirty="0"/>
          </a:p>
          <a:p>
            <a:pPr eaLnBrk="0" hangingPunct="0">
              <a:buFont typeface="Wingdings" pitchFamily="2" charset="2"/>
              <a:buNone/>
            </a:pPr>
            <a:endParaRPr lang="pl-PL" sz="2400" dirty="0">
              <a:solidFill>
                <a:srgbClr val="0000FF"/>
              </a:solidFill>
            </a:endParaRPr>
          </a:p>
        </p:txBody>
      </p:sp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0" y="1285861"/>
            <a:ext cx="9144000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800" b="1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</a:t>
            </a:r>
            <a:r>
              <a:rPr kumimoji="0" lang="pl-PL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dobywa umiejętności:</a:t>
            </a:r>
            <a:endParaRPr kumimoji="0" lang="pl-PL" sz="28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</a:t>
            </a:r>
            <a:r>
              <a:rPr kumimoji="0" lang="pl-PL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praktycznego przetwarzania wyobrażeń i pomysłów </a:t>
            </a:r>
            <a:br>
              <a:rPr kumimoji="0" lang="pl-PL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pl-PL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 zakresu stylizacji  i projektowania;</a:t>
            </a:r>
            <a:br>
              <a:rPr kumimoji="0" lang="pl-PL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pl-PL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projektowania i wykonywani fryzur z uwzględnieniem rodzajów kompozycji, ich istoty i założeń;</a:t>
            </a:r>
            <a:br>
              <a:rPr kumimoji="0" lang="pl-PL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pl-PL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odpowiedniego doboru fryzury do typu urody, koloru włosów;</a:t>
            </a:r>
            <a:br>
              <a:rPr kumimoji="0" lang="pl-PL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pl-PL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estetycznego kształtowania wizerunku siebie i zakładu pracy;</a:t>
            </a:r>
            <a:br>
              <a:rPr kumimoji="0" lang="pl-PL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pl-PL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stosowania odpowiedniej charakteryzacji i zdobienia włosów;</a:t>
            </a:r>
            <a:br>
              <a:rPr kumimoji="0" lang="pl-PL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pl-PL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samodzielnego prowadzenia działalności gospodarczej.</a:t>
            </a:r>
            <a:endParaRPr kumimoji="0" lang="pl-PL" sz="28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81838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pl-PL" b="1" u="sng" dirty="0" smtClean="0"/>
          </a:p>
          <a:p>
            <a:pPr algn="ctr">
              <a:buNone/>
            </a:pPr>
            <a:r>
              <a:rPr lang="pl-PL" sz="3000" b="1" u="sng" dirty="0" smtClean="0">
                <a:latin typeface="Times New Roman" pitchFamily="18" charset="0"/>
                <a:cs typeface="Times New Roman" pitchFamily="18" charset="0"/>
              </a:rPr>
              <a:t>Możliwości  zatrudnienia po ukończeniu tego kierunku  są szerokie :</a:t>
            </a:r>
          </a:p>
          <a:p>
            <a:endParaRPr lang="pl-PL" sz="30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3000" dirty="0" smtClean="0">
                <a:latin typeface="Times New Roman" pitchFamily="18" charset="0"/>
                <a:cs typeface="Times New Roman" pitchFamily="18" charset="0"/>
              </a:rPr>
              <a:t> salony fryzjerskie;</a:t>
            </a:r>
          </a:p>
          <a:p>
            <a:r>
              <a:rPr lang="pl-PL" sz="3000" dirty="0" smtClean="0">
                <a:latin typeface="Times New Roman" pitchFamily="18" charset="0"/>
                <a:cs typeface="Times New Roman" pitchFamily="18" charset="0"/>
              </a:rPr>
              <a:t> studia stylizacji fryzur;</a:t>
            </a:r>
          </a:p>
          <a:p>
            <a:r>
              <a:rPr lang="pl-PL" sz="3000" dirty="0" smtClean="0">
                <a:latin typeface="Times New Roman" pitchFamily="18" charset="0"/>
                <a:cs typeface="Times New Roman" pitchFamily="18" charset="0"/>
              </a:rPr>
              <a:t>charakteryzatornie;</a:t>
            </a:r>
          </a:p>
          <a:p>
            <a:r>
              <a:rPr lang="pl-PL" sz="3000" dirty="0" smtClean="0">
                <a:latin typeface="Times New Roman" pitchFamily="18" charset="0"/>
                <a:cs typeface="Times New Roman" pitchFamily="18" charset="0"/>
              </a:rPr>
              <a:t> agencje mody, reklamy i wizerunku;</a:t>
            </a:r>
          </a:p>
          <a:p>
            <a:r>
              <a:rPr lang="pl-PL" sz="3000" dirty="0" smtClean="0">
                <a:latin typeface="Times New Roman" pitchFamily="18" charset="0"/>
                <a:cs typeface="Times New Roman" pitchFamily="18" charset="0"/>
              </a:rPr>
              <a:t> pracownie peruk;</a:t>
            </a:r>
          </a:p>
          <a:p>
            <a:r>
              <a:rPr lang="pl-PL" sz="3000" dirty="0" smtClean="0">
                <a:latin typeface="Times New Roman" pitchFamily="18" charset="0"/>
                <a:cs typeface="Times New Roman" pitchFamily="18" charset="0"/>
              </a:rPr>
              <a:t> firmy fryzjersko-kosmetyczne</a:t>
            </a:r>
            <a:r>
              <a:rPr lang="pl-PL" dirty="0" smtClean="0"/>
              <a:t>.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   </a:t>
            </a:r>
            <a:endParaRPr lang="pl-PL" sz="36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trona060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55788">
            <a:off x="395288" y="692150"/>
            <a:ext cx="4176712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D:\archiwum\rekrutacja i arkusze org\rekrutacja 2016\zdjęcia do folderu\DSC087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3141663"/>
            <a:ext cx="2478087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D:\archiwum\rekrutacja i arkusze org\rekrutacja 2016\zdjęcia do folderu\DSC_35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3860800"/>
            <a:ext cx="20066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1" name="Picture 1" descr="C:\Users\Admin\Desktop\Mariola\IMG_20170214_1113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2950" y="571481"/>
            <a:ext cx="3819578" cy="2603606"/>
          </a:xfrm>
          <a:prstGeom prst="rect">
            <a:avLst/>
          </a:prstGeom>
          <a:noFill/>
        </p:spPr>
      </p:pic>
      <p:pic>
        <p:nvPicPr>
          <p:cNvPr id="71683" name="Picture 3" descr="C:\Users\Admin\Desktop\Mariola\DSC0207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3929066"/>
            <a:ext cx="3000396" cy="292893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28663" y="2071679"/>
            <a:ext cx="8215338" cy="4786322"/>
          </a:xfrm>
        </p:spPr>
        <p:txBody>
          <a:bodyPr/>
          <a:lstStyle/>
          <a:p>
            <a:pPr>
              <a:buNone/>
              <a:defRPr/>
            </a:pPr>
            <a:r>
              <a:rPr lang="pl-PL" sz="2800" b="1" u="sng" dirty="0" smtClean="0">
                <a:solidFill>
                  <a:srgbClr val="3366FF"/>
                </a:solidFill>
              </a:rPr>
              <a:t>Płacisz tylko za wyżywienie, </a:t>
            </a:r>
            <a:br>
              <a:rPr lang="pl-PL" sz="2800" b="1" u="sng" dirty="0" smtClean="0">
                <a:solidFill>
                  <a:srgbClr val="3366FF"/>
                </a:solidFill>
              </a:rPr>
            </a:br>
            <a:r>
              <a:rPr lang="pl-PL" sz="2800" b="1" u="sng" dirty="0" smtClean="0">
                <a:solidFill>
                  <a:srgbClr val="3366FF"/>
                </a:solidFill>
              </a:rPr>
              <a:t>mieszkasz za darmo !!!</a:t>
            </a:r>
            <a:endParaRPr lang="pl-PL" sz="2800" u="sng" dirty="0" smtClean="0">
              <a:solidFill>
                <a:srgbClr val="3366FF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pl-PL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pl-PL" sz="2800" dirty="0" smtClean="0"/>
              <a:t>- </a:t>
            </a:r>
            <a:r>
              <a:rPr lang="pl-PL" sz="2800" b="1" dirty="0" smtClean="0"/>
              <a:t>koszt dziennego wyżywienia, obejmującego: śniadanie, obiad i kolację, wynosi 10 zł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pl-PL" sz="2800" b="1" dirty="0" smtClean="0"/>
              <a:t> - wszyscy uczniowie ze szkoły mają możliwość skorzystania z obiadów w stołówce internatu.</a:t>
            </a:r>
            <a:r>
              <a:rPr lang="pl-PL" sz="2800" dirty="0" smtClean="0"/>
              <a:t> </a:t>
            </a:r>
            <a:r>
              <a:rPr lang="pl-PL" sz="2800" b="1" dirty="0" smtClean="0"/>
              <a:t>Koszt obiadu</a:t>
            </a:r>
            <a:r>
              <a:rPr lang="pl-PL" sz="2800" b="1" smtClean="0"/>
              <a:t>: 4,50 </a:t>
            </a:r>
            <a:r>
              <a:rPr lang="pl-PL" sz="2800" b="1" dirty="0" smtClean="0"/>
              <a:t>zł.</a:t>
            </a:r>
            <a:endParaRPr lang="pl-PL" sz="2800" dirty="0" smtClean="0"/>
          </a:p>
          <a:p>
            <a:pPr eaLnBrk="1" hangingPunct="1">
              <a:defRPr/>
            </a:pPr>
            <a:endParaRPr lang="pl-PL" dirty="0" smtClean="0"/>
          </a:p>
        </p:txBody>
      </p:sp>
      <p:sp>
        <p:nvSpPr>
          <p:cNvPr id="33796" name="pole tekstowe 4"/>
          <p:cNvSpPr txBox="1">
            <a:spLocks noChangeArrowheads="1"/>
          </p:cNvSpPr>
          <p:nvPr/>
        </p:nvSpPr>
        <p:spPr bwMode="auto">
          <a:xfrm>
            <a:off x="500034" y="714356"/>
            <a:ext cx="492922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FC0802"/>
                </a:solidFill>
              </a:rPr>
              <a:t>ZAMIESZKAJ </a:t>
            </a:r>
          </a:p>
          <a:p>
            <a:pPr algn="ctr"/>
            <a:r>
              <a:rPr lang="pl-PL" sz="3200" b="1" dirty="0" smtClean="0">
                <a:solidFill>
                  <a:srgbClr val="FC0802"/>
                </a:solidFill>
              </a:rPr>
              <a:t>W INTERNACIE !</a:t>
            </a:r>
            <a:endParaRPr lang="pl-PL" sz="3200" b="1" dirty="0">
              <a:solidFill>
                <a:srgbClr val="FC0802"/>
              </a:solidFill>
            </a:endParaRPr>
          </a:p>
        </p:txBody>
      </p:sp>
      <p:pic>
        <p:nvPicPr>
          <p:cNvPr id="65544" name="Picture 8" descr="http://www.zst.olecko.pl/images/2016/internat/foto/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1" y="824288"/>
            <a:ext cx="2746555" cy="211330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600" b="1" dirty="0" smtClean="0"/>
              <a:t>Współpraca szkoły z instytucjami </a:t>
            </a:r>
            <a:br>
              <a:rPr lang="pl-PL" sz="3600" b="1" dirty="0" smtClean="0"/>
            </a:br>
            <a:r>
              <a:rPr lang="pl-PL" sz="3600" b="1" dirty="0" smtClean="0"/>
              <a:t>i przedsiębiorstwami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57203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b="1" u="sng" dirty="0" smtClean="0"/>
              <a:t>ZST  w Olecku zawarł umowę o współpracy, m.in. z:</a:t>
            </a:r>
          </a:p>
          <a:p>
            <a:pPr>
              <a:buNone/>
            </a:pPr>
            <a:endParaRPr lang="pl-PL" b="1" u="sng" dirty="0" smtClean="0"/>
          </a:p>
          <a:p>
            <a:pPr>
              <a:buNone/>
            </a:pP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- Politechniką Białostocką</a:t>
            </a:r>
          </a:p>
          <a:p>
            <a:pPr>
              <a:buNone/>
            </a:pP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 -Wyższą Szkołą Finansów i Zarządzania w Białymstoku Filia w Ełku</a:t>
            </a:r>
          </a:p>
          <a:p>
            <a:pPr>
              <a:buNone/>
            </a:pP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- Zakładem Doskonalenia Zawodowego w Ełku</a:t>
            </a:r>
          </a:p>
          <a:p>
            <a:pPr>
              <a:buNone/>
            </a:pP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- Stocznią  jachtową  „</a:t>
            </a:r>
            <a:r>
              <a:rPr lang="pl-PL" sz="2800" b="1" dirty="0" err="1" smtClean="0">
                <a:latin typeface="Times New Roman" pitchFamily="18" charset="0"/>
                <a:cs typeface="Times New Roman" pitchFamily="18" charset="0"/>
              </a:rPr>
              <a:t>Delphia</a:t>
            </a: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” sp. z </a:t>
            </a:r>
            <a:r>
              <a:rPr lang="pl-PL" sz="2800" b="1" dirty="0" err="1" smtClean="0">
                <a:latin typeface="Times New Roman" pitchFamily="18" charset="0"/>
                <a:cs typeface="Times New Roman" pitchFamily="18" charset="0"/>
              </a:rPr>
              <a:t>o.o</a:t>
            </a: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- Przedsiębiorstwem BWP </a:t>
            </a:r>
            <a:r>
              <a:rPr lang="pl-PL" sz="2800" b="1" dirty="0" err="1" smtClean="0">
                <a:latin typeface="Times New Roman" pitchFamily="18" charset="0"/>
                <a:cs typeface="Times New Roman" pitchFamily="18" charset="0"/>
              </a:rPr>
              <a:t>Skórkiewicz</a:t>
            </a: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b="1" dirty="0" err="1" smtClean="0">
                <a:latin typeface="Times New Roman" pitchFamily="18" charset="0"/>
                <a:cs typeface="Times New Roman" pitchFamily="18" charset="0"/>
              </a:rPr>
              <a:t>sp.j</a:t>
            </a: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 - Firmą </a:t>
            </a:r>
            <a:r>
              <a:rPr lang="pl-PL" sz="2800" b="1" dirty="0" err="1" smtClean="0">
                <a:latin typeface="Times New Roman" pitchFamily="18" charset="0"/>
                <a:cs typeface="Times New Roman" pitchFamily="18" charset="0"/>
              </a:rPr>
              <a:t>INFO-NET</a:t>
            </a: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 Olecko</a:t>
            </a:r>
          </a:p>
          <a:p>
            <a:pPr>
              <a:buNone/>
            </a:pP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 - Firmą usługowo-szkoleniową „Kleopatra”</a:t>
            </a:r>
          </a:p>
          <a:p>
            <a:pPr>
              <a:buNone/>
            </a:pP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 - "</a:t>
            </a:r>
            <a:r>
              <a:rPr lang="pl-PL" sz="2800" b="1" dirty="0" err="1" smtClean="0">
                <a:latin typeface="Times New Roman" pitchFamily="18" charset="0"/>
                <a:cs typeface="Times New Roman" pitchFamily="18" charset="0"/>
              </a:rPr>
              <a:t>Ka</a:t>
            </a: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 Ele" Studiem Kreacji Wizerunku </a:t>
            </a:r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sz="4400" b="1" dirty="0" smtClean="0"/>
              <a:t>W ramach współpracy uczniowie mają możliwość:</a:t>
            </a:r>
            <a:endParaRPr lang="pl-PL" sz="4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r>
              <a:rPr lang="pl-PL" sz="3200" dirty="0" smtClean="0"/>
              <a:t>odbywania praktyk zawodowych i zajęć praktycznych </a:t>
            </a:r>
          </a:p>
          <a:p>
            <a:r>
              <a:rPr lang="pl-PL" sz="3200" dirty="0" smtClean="0"/>
              <a:t>zatrudnienia w przypadku pojawienia się wolnych wakatów</a:t>
            </a:r>
          </a:p>
          <a:p>
            <a:r>
              <a:rPr lang="pl-PL" sz="3200" dirty="0" smtClean="0"/>
              <a:t>korzystania z bogatej oferty szkoleniowo-kursowej</a:t>
            </a:r>
          </a:p>
          <a:p>
            <a:r>
              <a:rPr lang="pl-PL" sz="3200" dirty="0" smtClean="0"/>
              <a:t>udziału w projektach unijnych skierowanych do młodych ludzi. 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UDZIAŁ SZKOŁY W PROJEKTACH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pl-PL" b="1" u="sng" dirty="0" smtClean="0"/>
          </a:p>
          <a:p>
            <a:pPr algn="ctr">
              <a:buNone/>
            </a:pPr>
            <a:r>
              <a:rPr lang="pl-PL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Projekt staży zagranicznych</a:t>
            </a:r>
            <a:r>
              <a:rPr lang="pl-PL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pl-PL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„Z OLECKA PO SUKCES” </a:t>
            </a:r>
          </a:p>
          <a:p>
            <a:pPr algn="ctr">
              <a:buNone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realizowany z programu POWER VET na zasadach programu Erasmus+ . W ramach projektu </a:t>
            </a:r>
          </a:p>
          <a:p>
            <a:pPr algn="ctr">
              <a:buNone/>
            </a:pPr>
            <a:r>
              <a:rPr lang="pl-PL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 uczniów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  z klas technikum weźmie udział w trzytygodniowych stażach zawodowych we Włoszech. Projekt będzie realizowany do końca 2020 roku.</a:t>
            </a:r>
          </a:p>
          <a:p>
            <a:pPr>
              <a:buNone/>
            </a:pP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Pierwsza 16-osobowa grupa młodzieży  już  rozpoczęła praktyki zawodowe w Spoleto,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pl-PL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w środkowych Włoszech!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</a:t>
            </a:r>
          </a:p>
          <a:p>
            <a:pPr algn="ctr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Od poniedziałku do piątku uczniowie odbywają staże 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lokalnych włoskich przedsiębiorstwach. Popołudniami przechodzą intensywny kurs języka włoskiego, 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a w weekendy uczestniczą w wycieczkach autokarowych po Włoszech.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HALA SPORTOWA I SIŁOWNIA</a:t>
            </a:r>
            <a:endParaRPr lang="pl-PL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bez tytułu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623344"/>
            <a:ext cx="4286280" cy="3155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 descr="MVC-673X"/>
          <p:cNvSpPr>
            <a:spLocks noGrp="1" noChangeAspect="1" noChangeArrowheads="1"/>
          </p:cNvSpPr>
          <p:nvPr isPhoto="1">
            <p:ph sz="half" idx="1"/>
          </p:nvPr>
        </p:nvSpPr>
        <p:spPr bwMode="auto">
          <a:xfrm>
            <a:off x="457200" y="2000240"/>
            <a:ext cx="4257676" cy="459090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pl-PL" sz="2800" b="1" dirty="0">
              <a:solidFill>
                <a:srgbClr val="FFFF00"/>
              </a:solidFill>
            </a:endParaRPr>
          </a:p>
          <a:p>
            <a:pPr algn="ctr"/>
            <a:endParaRPr lang="pl-PL" sz="2800" b="1" dirty="0" smtClean="0">
              <a:solidFill>
                <a:srgbClr val="FFFF00"/>
              </a:solidFill>
            </a:endParaRPr>
          </a:p>
          <a:p>
            <a:pPr algn="ctr"/>
            <a:endParaRPr lang="pl-PL" sz="2800" b="1" dirty="0">
              <a:solidFill>
                <a:srgbClr val="FFFF00"/>
              </a:solidFill>
            </a:endParaRPr>
          </a:p>
          <a:p>
            <a:pPr algn="ctr"/>
            <a:endParaRPr lang="pl-PL" sz="2800" b="1" dirty="0" smtClean="0">
              <a:solidFill>
                <a:srgbClr val="FFFF00"/>
              </a:solidFill>
            </a:endParaRPr>
          </a:p>
          <a:p>
            <a:pPr algn="ctr"/>
            <a:endParaRPr lang="pl-PL" sz="2800" b="1" dirty="0">
              <a:solidFill>
                <a:srgbClr val="FFFF00"/>
              </a:solidFill>
            </a:endParaRPr>
          </a:p>
          <a:p>
            <a:pPr algn="ctr"/>
            <a:endParaRPr lang="pl-PL" sz="2800" b="1" dirty="0" smtClean="0">
              <a:solidFill>
                <a:srgbClr val="FFFF00"/>
              </a:solidFill>
            </a:endParaRPr>
          </a:p>
          <a:p>
            <a:pPr algn="ctr"/>
            <a:endParaRPr lang="pl-PL" sz="2800" b="1" dirty="0">
              <a:solidFill>
                <a:srgbClr val="FFFF00"/>
              </a:solidFill>
            </a:endParaRPr>
          </a:p>
          <a:p>
            <a:pPr algn="ctr"/>
            <a:endParaRPr lang="pl-PL" sz="2800" b="1" dirty="0" smtClean="0">
              <a:solidFill>
                <a:srgbClr val="FFFF00"/>
              </a:solidFill>
            </a:endParaRPr>
          </a:p>
          <a:p>
            <a:pPr algn="ctr"/>
            <a:endParaRPr lang="pl-PL" sz="2800" b="1" dirty="0">
              <a:solidFill>
                <a:srgbClr val="FFFF00"/>
              </a:solidFill>
            </a:endParaRPr>
          </a:p>
          <a:p>
            <a:pPr algn="ctr"/>
            <a:endParaRPr lang="pl-PL" sz="2800" b="1" dirty="0" smtClean="0">
              <a:solidFill>
                <a:srgbClr val="FFFF00"/>
              </a:solidFill>
            </a:endParaRPr>
          </a:p>
          <a:p>
            <a:pPr algn="ctr"/>
            <a:endParaRPr lang="pl-PL" sz="2800" b="1" dirty="0" smtClean="0">
              <a:solidFill>
                <a:srgbClr val="FFFF00"/>
              </a:solidFill>
            </a:endParaRPr>
          </a:p>
          <a:p>
            <a:pPr algn="ctr"/>
            <a:endParaRPr lang="pl-PL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G:\Nowy folder\Obraz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960"/>
            <a:ext cx="9144000" cy="6860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G:\Nowy folder\Obraz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8138" y="-257175"/>
            <a:ext cx="9820276" cy="7372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G:\Nowy folder\Obraz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571480"/>
            <a:ext cx="5715040" cy="6286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214282" y="1214422"/>
            <a:ext cx="8715436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Projekt ZST w Olecku z Technikum w </a:t>
            </a:r>
            <a:r>
              <a:rPr kumimoji="0" lang="pl-PL" sz="32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Oziersku</a:t>
            </a:r>
            <a:r>
              <a:rPr kumimoji="0" 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„</a:t>
            </a:r>
            <a:r>
              <a:rPr kumimoji="0" lang="pl-PL" sz="32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 sekund historii oczami młodzieży. Zamki, koszary i legendy”.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 ramach projektu uczniowie  wezmą udział w polsko- – rosyjskiej wymianie młodzieży. Będą mieli okazję poznać  miasto </a:t>
            </a:r>
            <a:r>
              <a:rPr kumimoji="0" lang="pl-PL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Oziersk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oraz walory turystyczne obwodu kaliningradzkiego.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521495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Został złożony wniosek na realizację </a:t>
            </a:r>
            <a:r>
              <a:rPr kumimoji="0" lang="pl-PL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kolejnego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projektu staży zawodowych w Hiszpanii!</a:t>
            </a:r>
            <a:endParaRPr kumimoji="0" lang="pl-PL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305800" cy="450059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700" b="1" dirty="0" smtClean="0">
                <a:latin typeface="Times New Roman" pitchFamily="18" charset="0"/>
                <a:cs typeface="Times New Roman" pitchFamily="18" charset="0"/>
              </a:rPr>
              <a:t>Od 1 listopada 2017 roku Zespół Szkół Technicznych w Olecku realizował projekt </a:t>
            </a:r>
            <a:r>
              <a:rPr lang="pl-PL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„Staże zawodowe w Hiszpanii kluczem do sukcesu” </a:t>
            </a:r>
            <a:r>
              <a:rPr lang="pl-PL" sz="2700" b="1" dirty="0" smtClean="0">
                <a:latin typeface="Times New Roman" pitchFamily="18" charset="0"/>
                <a:cs typeface="Times New Roman" pitchFamily="18" charset="0"/>
              </a:rPr>
              <a:t>w ramach projektu „Ponadnarodowa mobilność uczniów i absolwentów oraz kadry kształcenia zawodowego” realizowanego ze środków POWER na zasadach Programu Erasmus+ sektor Kształcenie i szkolenia zawodowe. </a:t>
            </a:r>
            <a:br>
              <a:rPr lang="pl-PL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700" b="1" dirty="0" smtClean="0">
                <a:latin typeface="Times New Roman" pitchFamily="18" charset="0"/>
                <a:cs typeface="Times New Roman" pitchFamily="18" charset="0"/>
              </a:rPr>
              <a:t>W ramach tego działania </a:t>
            </a:r>
            <a:r>
              <a:rPr lang="pl-PL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  uczniów </a:t>
            </a:r>
            <a:r>
              <a:rPr lang="pl-PL" sz="2700" b="1" dirty="0" smtClean="0">
                <a:latin typeface="Times New Roman" pitchFamily="18" charset="0"/>
                <a:cs typeface="Times New Roman" pitchFamily="18" charset="0"/>
              </a:rPr>
              <a:t>wyjechało do </a:t>
            </a:r>
            <a:r>
              <a:rPr lang="pl-PL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Granady </a:t>
            </a:r>
            <a:r>
              <a:rPr lang="pl-PL" sz="2700" b="1" dirty="0" smtClean="0">
                <a:latin typeface="Times New Roman" pitchFamily="18" charset="0"/>
                <a:cs typeface="Times New Roman" pitchFamily="18" charset="0"/>
              </a:rPr>
              <a:t>w południowej </a:t>
            </a:r>
            <a:r>
              <a:rPr lang="pl-PL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Hiszpanii</a:t>
            </a:r>
            <a:r>
              <a:rPr lang="pl-PL" sz="2700" b="1" dirty="0" smtClean="0">
                <a:latin typeface="Times New Roman" pitchFamily="18" charset="0"/>
                <a:cs typeface="Times New Roman" pitchFamily="18" charset="0"/>
              </a:rPr>
              <a:t>, by w tamtejszych zakładach pracy odbywać praktyki.</a:t>
            </a:r>
            <a:br>
              <a:rPr lang="pl-PL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/>
              <a:t/>
            </a:r>
            <a:br>
              <a:rPr lang="pl-PL" sz="2400" dirty="0" smtClean="0"/>
            </a:b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075" b="18075"/>
          <a:stretch>
            <a:fillRect/>
          </a:stretch>
        </p:blipFill>
        <p:spPr>
          <a:xfrm rot="420000">
            <a:off x="3447382" y="922250"/>
            <a:ext cx="5354191" cy="3588806"/>
          </a:xfrm>
          <a:prstGeom prst="rect">
            <a:avLst/>
          </a:prstGeom>
        </p:spPr>
      </p:pic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928670"/>
            <a:ext cx="3714776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857232"/>
            <a:ext cx="2743200" cy="81917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7232"/>
            <a:ext cx="9034967" cy="5143536"/>
          </a:xfrm>
        </p:spPr>
      </p:pic>
      <p:sp>
        <p:nvSpPr>
          <p:cNvPr id="7" name="Symbol zastępczy tekstu 6"/>
          <p:cNvSpPr>
            <a:spLocks noGrp="1"/>
          </p:cNvSpPr>
          <p:nvPr>
            <p:ph type="body" idx="2"/>
          </p:nvPr>
        </p:nvSpPr>
        <p:spPr>
          <a:xfrm flipV="1">
            <a:off x="685800" y="6248400"/>
            <a:ext cx="2743200" cy="109558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m.wm.pl/2018/11/z9/1-5122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1448"/>
            <a:ext cx="7358114" cy="4161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3214710"/>
          </a:xfrm>
        </p:spPr>
        <p:txBody>
          <a:bodyPr>
            <a:normAutofit/>
          </a:bodyPr>
          <a:lstStyle/>
          <a:p>
            <a:pPr algn="ctr"/>
            <a:r>
              <a:rPr lang="pl-PL" sz="5400" b="1" u="sng" dirty="0" smtClean="0">
                <a:solidFill>
                  <a:srgbClr val="3366FF"/>
                </a:solidFill>
              </a:rPr>
              <a:t>UROCZYSTOŚCI SZKOLNE </a:t>
            </a:r>
            <a:br>
              <a:rPr lang="pl-PL" sz="5400" b="1" u="sng" dirty="0" smtClean="0">
                <a:solidFill>
                  <a:srgbClr val="3366FF"/>
                </a:solidFill>
              </a:rPr>
            </a:br>
            <a:r>
              <a:rPr lang="pl-PL" sz="5400" b="1" u="sng" dirty="0" smtClean="0">
                <a:solidFill>
                  <a:srgbClr val="3366FF"/>
                </a:solidFill>
              </a:rPr>
              <a:t>I POWIATOWE Z UDZIAŁEM UCZNIÓW ZST</a:t>
            </a:r>
            <a:endParaRPr lang="pl-PL" sz="5400" b="1" u="sng" dirty="0">
              <a:solidFill>
                <a:srgbClr val="3366FF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278880"/>
            <a:ext cx="8229600" cy="45719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pl-PL" sz="4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0" y="-603250"/>
            <a:ext cx="8510588" cy="3168650"/>
          </a:xfrm>
        </p:spPr>
        <p:txBody>
          <a:bodyPr/>
          <a:lstStyle/>
          <a:p>
            <a:pPr eaLnBrk="1" hangingPunct="1">
              <a:defRPr/>
            </a:pPr>
            <a:r>
              <a:rPr lang="pl-PL" sz="3600" b="0" dirty="0" smtClean="0"/>
              <a:t>LANCE DO BOJU, SZABLE W DŁOŃ!</a:t>
            </a:r>
            <a:r>
              <a:rPr lang="pl-PL" b="0" dirty="0" smtClean="0"/>
              <a:t/>
            </a:r>
            <a:br>
              <a:rPr lang="pl-PL" b="0" dirty="0" smtClean="0"/>
            </a:br>
            <a:endParaRPr lang="pl-PL" dirty="0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0" y="714356"/>
            <a:ext cx="8540750" cy="5692794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Powiatowe  obchody  Święta Niepodległości </a:t>
            </a:r>
          </a:p>
        </p:txBody>
      </p:sp>
      <p:pic>
        <p:nvPicPr>
          <p:cNvPr id="131077" name="Picture 5" descr="C:\Users\Artur\Desktop\dsc_1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8676456" cy="4952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WARSZTATY SZKOLNE</a:t>
            </a:r>
            <a:endParaRPr lang="pl-PL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357429"/>
            <a:ext cx="2781320" cy="3357587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5" name="Obraz 1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071678"/>
            <a:ext cx="6643734" cy="388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Artur\Desktop\dsc_12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5"/>
            <a:ext cx="820891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21s\Downloads\DSC_08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280920" cy="5328592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2214546" y="785794"/>
            <a:ext cx="5143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solidFill>
                  <a:schemeClr val="bg2">
                    <a:lumMod val="25000"/>
                  </a:schemeClr>
                </a:solidFill>
              </a:rPr>
              <a:t>Powiatowe obchody DEN</a:t>
            </a:r>
            <a:endParaRPr lang="pl-PL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21s\Downloads\DSC_09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8136904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Admin\Desktop\Foto z Dnia Edukacji Narodowej 2018\DSC070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8" y="1071545"/>
            <a:ext cx="8286804" cy="52997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82487"/>
            <a:ext cx="7643866" cy="511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21s\Downloads\DSC_02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85860"/>
            <a:ext cx="8033546" cy="5095468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3428992" y="642918"/>
            <a:ext cx="3429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/>
              <a:t>Walentynki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Artur\Desktop\pacz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14488"/>
            <a:ext cx="125730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Users\Artur\Desktop\pacz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6188" y="1773238"/>
            <a:ext cx="125730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ytuł 1"/>
          <p:cNvSpPr txBox="1">
            <a:spLocks/>
          </p:cNvSpPr>
          <p:nvPr/>
        </p:nvSpPr>
        <p:spPr bwMode="auto">
          <a:xfrm>
            <a:off x="500034" y="260350"/>
            <a:ext cx="8429685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Zespół Szkół Technicznych </a:t>
            </a:r>
            <a:r>
              <a:rPr kumimoji="0" lang="pl-PL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 Olecku </a:t>
            </a:r>
            <a:r>
              <a:rPr kumimoji="0" lang="pl-PL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już </a:t>
            </a:r>
            <a:r>
              <a:rPr kumimoji="0" lang="pl-PL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szósty</a:t>
            </a:r>
            <a:r>
              <a:rPr kumimoji="0" lang="pl-PL" sz="3200" b="1" i="0" u="none" strike="noStrike" kern="0" cap="none" spc="0" normalizeH="0" noProof="0" dirty="0" smtClean="0">
                <a:ln>
                  <a:noFill/>
                </a:ln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rok </a:t>
            </a:r>
            <a:r>
              <a:rPr kumimoji="0" lang="pl-PL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z rzędu wspiera ogólnopolską akcję </a:t>
            </a:r>
            <a:r>
              <a:rPr kumimoji="0" lang="pl-PL" sz="32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Szlachetna Paczka</a:t>
            </a:r>
            <a:r>
              <a:rPr kumimoji="0" lang="pl-PL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10" name="Picture 10" descr="szlachetn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571745"/>
            <a:ext cx="329565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dsc076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3813" y="3716338"/>
            <a:ext cx="2770187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img_20131129_1025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3860800"/>
            <a:ext cx="2663825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2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28596" y="-428652"/>
            <a:ext cx="8715404" cy="521497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pl-PL" sz="6000" dirty="0" smtClean="0">
                <a:latin typeface="Monotype Corsiva" pitchFamily="66" charset="0"/>
              </a:rPr>
              <a:t/>
            </a:r>
            <a:br>
              <a:rPr lang="pl-PL" sz="6000" dirty="0" smtClean="0">
                <a:latin typeface="Monotype Corsiva" pitchFamily="66" charset="0"/>
              </a:rPr>
            </a:br>
            <a:r>
              <a:rPr lang="pl-PL" sz="6000" dirty="0" smtClean="0">
                <a:latin typeface="Monotype Corsiva" pitchFamily="66" charset="0"/>
              </a:rPr>
              <a:t/>
            </a:r>
            <a:br>
              <a:rPr lang="pl-PL" sz="6000" dirty="0" smtClean="0">
                <a:latin typeface="Monotype Corsiva" pitchFamily="66" charset="0"/>
              </a:rPr>
            </a:br>
            <a:r>
              <a:rPr lang="pl-PL" sz="6000" dirty="0" smtClean="0">
                <a:latin typeface="Monotype Corsiva" pitchFamily="66" charset="0"/>
              </a:rPr>
              <a:t/>
            </a:r>
            <a:br>
              <a:rPr lang="pl-PL" sz="6000" dirty="0" smtClean="0">
                <a:latin typeface="Monotype Corsiva" pitchFamily="66" charset="0"/>
              </a:rPr>
            </a:br>
            <a:r>
              <a:rPr lang="pl-PL" sz="6000" dirty="0" smtClean="0">
                <a:latin typeface="Monotype Corsiva" pitchFamily="66" charset="0"/>
              </a:rPr>
              <a:t/>
            </a:r>
            <a:br>
              <a:rPr lang="pl-PL" sz="6000" dirty="0" smtClean="0">
                <a:latin typeface="Monotype Corsiva" pitchFamily="66" charset="0"/>
              </a:rPr>
            </a:br>
            <a:r>
              <a:rPr lang="pl-PL" b="0" dirty="0" smtClean="0">
                <a:latin typeface="Monotype Corsiva" pitchFamily="66" charset="0"/>
              </a:rPr>
              <a:t/>
            </a:r>
            <a:br>
              <a:rPr lang="pl-PL" b="0" dirty="0" smtClean="0">
                <a:latin typeface="Monotype Corsiva" pitchFamily="66" charset="0"/>
              </a:rPr>
            </a:br>
            <a:r>
              <a:rPr lang="pl-PL" dirty="0" smtClean="0">
                <a:latin typeface="Monotype Corsiva" pitchFamily="66" charset="0"/>
              </a:rPr>
              <a:t/>
            </a:r>
            <a:br>
              <a:rPr lang="pl-PL" dirty="0" smtClean="0">
                <a:latin typeface="Monotype Corsiva" pitchFamily="66" charset="0"/>
              </a:rPr>
            </a:br>
            <a:r>
              <a:rPr lang="pl-PL" dirty="0" smtClean="0">
                <a:latin typeface="Monotype Corsiva" pitchFamily="66" charset="0"/>
              </a:rPr>
              <a:t/>
            </a:r>
            <a:br>
              <a:rPr lang="pl-PL" dirty="0" smtClean="0">
                <a:latin typeface="Monotype Corsiva" pitchFamily="66" charset="0"/>
              </a:rPr>
            </a:br>
            <a:r>
              <a:rPr lang="pl-PL" dirty="0" smtClean="0">
                <a:latin typeface="Monotype Corsiva" pitchFamily="66" charset="0"/>
              </a:rPr>
              <a:t/>
            </a:r>
            <a:br>
              <a:rPr lang="pl-PL" dirty="0" smtClean="0">
                <a:latin typeface="Monotype Corsiva" pitchFamily="66" charset="0"/>
              </a:rPr>
            </a:br>
            <a:r>
              <a:rPr lang="pl-PL" dirty="0" smtClean="0">
                <a:latin typeface="Monotype Corsiva" pitchFamily="66" charset="0"/>
              </a:rPr>
              <a:t/>
            </a:r>
            <a:br>
              <a:rPr lang="pl-PL" dirty="0" smtClean="0">
                <a:latin typeface="Monotype Corsiva" pitchFamily="66" charset="0"/>
              </a:rPr>
            </a:br>
            <a:r>
              <a:rPr lang="pl-PL" dirty="0" smtClean="0">
                <a:latin typeface="Monotype Corsiva" pitchFamily="66" charset="0"/>
              </a:rPr>
              <a:t/>
            </a:r>
            <a:br>
              <a:rPr lang="pl-PL" dirty="0" smtClean="0">
                <a:latin typeface="Monotype Corsiva" pitchFamily="66" charset="0"/>
              </a:rPr>
            </a:br>
            <a:r>
              <a:rPr lang="pl-PL" sz="6000" dirty="0" smtClean="0">
                <a:latin typeface="Monotype Corsiva" pitchFamily="66" charset="0"/>
              </a:rPr>
              <a:t>Zapraszamy</a:t>
            </a:r>
            <a:br>
              <a:rPr lang="pl-PL" sz="6000" dirty="0" smtClean="0">
                <a:latin typeface="Monotype Corsiva" pitchFamily="66" charset="0"/>
              </a:rPr>
            </a:br>
            <a:r>
              <a:rPr lang="pl-PL" sz="6000" dirty="0" smtClean="0">
                <a:latin typeface="Monotype Corsiva" pitchFamily="66" charset="0"/>
              </a:rPr>
              <a:t>Zespół Szkół Technicznych</a:t>
            </a:r>
            <a:br>
              <a:rPr lang="pl-PL" sz="6000" dirty="0" smtClean="0">
                <a:latin typeface="Monotype Corsiva" pitchFamily="66" charset="0"/>
              </a:rPr>
            </a:br>
            <a:r>
              <a:rPr lang="pl-PL" sz="6000" dirty="0" smtClean="0">
                <a:latin typeface="Monotype Corsiva" pitchFamily="66" charset="0"/>
              </a:rPr>
              <a:t>w Olecku</a:t>
            </a:r>
            <a:br>
              <a:rPr lang="pl-PL" sz="6000" dirty="0" smtClean="0">
                <a:latin typeface="Monotype Corsiva" pitchFamily="66" charset="0"/>
              </a:rPr>
            </a:br>
            <a:r>
              <a:rPr lang="pl-PL" sz="6000" dirty="0" smtClean="0">
                <a:latin typeface="Monotype Corsiva" pitchFamily="66" charset="0"/>
              </a:rPr>
              <a:t>Plac Zamkowy 2</a:t>
            </a:r>
            <a:br>
              <a:rPr lang="pl-PL" sz="6000" dirty="0" smtClean="0">
                <a:latin typeface="Monotype Corsiva" pitchFamily="66" charset="0"/>
              </a:rPr>
            </a:br>
            <a:r>
              <a:rPr lang="pl-PL" sz="5400" dirty="0" err="1" smtClean="0">
                <a:solidFill>
                  <a:srgbClr val="FC0802"/>
                </a:solidFill>
                <a:latin typeface="Monotype Corsiva" pitchFamily="66" charset="0"/>
                <a:hlinkClick r:id="rId2"/>
              </a:rPr>
              <a:t>www.zst.olecko.pl</a:t>
            </a:r>
            <a:endParaRPr lang="pl-PL" sz="6000" b="0" dirty="0" smtClean="0">
              <a:solidFill>
                <a:srgbClr val="FC0802"/>
              </a:solidFill>
              <a:latin typeface="Monotype Corsiva" pitchFamily="66" charset="0"/>
            </a:endParaRPr>
          </a:p>
        </p:txBody>
      </p:sp>
      <p:pic>
        <p:nvPicPr>
          <p:cNvPr id="86019" name="Picture 5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5143512"/>
            <a:ext cx="2884487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Warsztaty szkolne są wyposażone </a:t>
            </a:r>
            <a:br>
              <a:rPr lang="pl-PL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w nowoczesne i profesjonalne urządzenia, m.in. centrum obróbcze sterowane numerycznie CNC, wycinarkę plazmową.</a:t>
            </a:r>
            <a:endParaRPr lang="pl-PL" sz="24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Picture 4" descr="C:\Users\Admin\Documents\IMG_20171127_1615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1928801"/>
            <a:ext cx="4143404" cy="4397511"/>
          </a:xfrm>
          <a:noFill/>
        </p:spPr>
      </p:pic>
      <p:pic>
        <p:nvPicPr>
          <p:cNvPr id="6" name="Picture 2" descr="C:\Users\Admin\Documents\IMG_20171215_162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478" y="2214554"/>
            <a:ext cx="4052259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Rot="1" noChangeArrowheads="1"/>
          </p:cNvSpPr>
          <p:nvPr/>
        </p:nvSpPr>
        <p:spPr bwMode="auto">
          <a:xfrm>
            <a:off x="755650" y="260350"/>
            <a:ext cx="7797800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pl-PL" sz="32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defRPr/>
            </a:pPr>
            <a:r>
              <a:rPr lang="pl-PL" sz="6000" b="1" kern="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W skład Zespołu Szkół Technicznych 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defRPr/>
            </a:pPr>
            <a:r>
              <a:rPr lang="pl-PL" sz="6000" b="1" kern="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w Olecku 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defRPr/>
            </a:pPr>
            <a:r>
              <a:rPr lang="pl-PL" sz="6000" kern="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800" kern="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wchodzą następujące szkoły: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defRPr/>
            </a:pPr>
            <a:r>
              <a:rPr lang="pl-PL" sz="60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  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defRPr/>
            </a:pPr>
            <a:r>
              <a:rPr lang="pl-PL" sz="40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endParaRPr lang="pl-PL" sz="3200" kern="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defRPr/>
            </a:pPr>
            <a:endParaRPr lang="pl-PL" sz="3200" kern="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Rot="1" noChangeArrowheads="1"/>
          </p:cNvSpPr>
          <p:nvPr/>
        </p:nvSpPr>
        <p:spPr bwMode="auto">
          <a:xfrm>
            <a:off x="755650" y="260350"/>
            <a:ext cx="7797800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pl-PL" sz="32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defRPr/>
            </a:pPr>
            <a:r>
              <a:rPr lang="pl-PL" sz="40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  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defRPr/>
            </a:pPr>
            <a:r>
              <a:rPr lang="pl-PL" sz="40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pl-PL" sz="4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BRANŻOWA  SZKOŁA </a:t>
            </a:r>
            <a:br>
              <a:rPr lang="pl-PL" sz="4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pl-PL" sz="4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 STOPNIA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defRPr/>
            </a:pPr>
            <a:r>
              <a:rPr lang="pl-PL" sz="4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NR 2 W OLECKU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defRPr/>
            </a:pPr>
            <a:r>
              <a:rPr lang="pl-PL" sz="54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kształcąca w zawodach: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defRPr/>
            </a:pPr>
            <a:endParaRPr lang="pl-PL" sz="3200" kern="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defRPr/>
            </a:pPr>
            <a:endParaRPr lang="pl-PL" sz="3200" kern="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Rot="1" noChangeArrowheads="1"/>
          </p:cNvSpPr>
          <p:nvPr/>
        </p:nvSpPr>
        <p:spPr bwMode="auto">
          <a:xfrm>
            <a:off x="500034" y="285728"/>
            <a:ext cx="822960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pl-P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mechanik pojazdów</a:t>
            </a:r>
            <a:r>
              <a:rPr kumimoji="0" lang="pl-PL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motocyklowych</a:t>
            </a:r>
            <a:endParaRPr kumimoji="0" lang="pl-P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pl-P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mechanik pojazdów samochodowych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pl-P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ślusarz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r>
              <a:rPr lang="pl-PL" sz="32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elektryk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pl-P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stolarz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pl-P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murarz - tynkarz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pl-P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cukiernik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pl-P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piekarz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pl-P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sprzedawca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r>
              <a:rPr lang="pl-PL" sz="32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k</a:t>
            </a:r>
            <a:r>
              <a:rPr kumimoji="0" lang="pl-PL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rawiec</a:t>
            </a:r>
            <a:endParaRPr kumimoji="0" lang="pl-P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r>
              <a:rPr lang="pl-PL" sz="32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cieśla</a:t>
            </a:r>
            <a:endParaRPr kumimoji="0" lang="pl-P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endParaRPr kumimoji="0" lang="pl-P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4399</TotalTime>
  <Words>644</Words>
  <Application>Microsoft Office PowerPoint</Application>
  <PresentationFormat>Pokaz na ekranie (4:3)</PresentationFormat>
  <Paragraphs>262</Paragraphs>
  <Slides>57</Slides>
  <Notes>1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57</vt:i4>
      </vt:variant>
    </vt:vector>
  </HeadingPairs>
  <TitlesOfParts>
    <vt:vector size="59" baseType="lpstr">
      <vt:lpstr>Przepływ</vt:lpstr>
      <vt:lpstr>Obraz - mapa bitowa</vt:lpstr>
      <vt:lpstr>ZESPÓŁ SZKÓŁ TECHNICZNYCH W OLECKU</vt:lpstr>
      <vt:lpstr>Slajd 2</vt:lpstr>
      <vt:lpstr>INTERNAT I STOŁÓWKA SZKOŁY</vt:lpstr>
      <vt:lpstr>HALA SPORTOWA I SIŁOWNIA</vt:lpstr>
      <vt:lpstr>WARSZTATY SZKOLNE</vt:lpstr>
      <vt:lpstr>Warsztaty szkolne są wyposażone  w nowoczesne i profesjonalne urządzenia, m.in. centrum obróbcze sterowane numerycznie CNC, wycinarkę plazmową.</vt:lpstr>
      <vt:lpstr>Slajd 7</vt:lpstr>
      <vt:lpstr>Slajd 8</vt:lpstr>
      <vt:lpstr>Slajd 9</vt:lpstr>
      <vt:lpstr>Slajd 10</vt:lpstr>
      <vt:lpstr>Slajd 11</vt:lpstr>
      <vt:lpstr>Slajd 12</vt:lpstr>
      <vt:lpstr>Slajd 13</vt:lpstr>
      <vt:lpstr>Technik informatyk </vt:lpstr>
      <vt:lpstr> Zawód technik informatyk  otwiera  szereg możliwości pracy w:</vt:lpstr>
      <vt:lpstr>Slajd 16</vt:lpstr>
      <vt:lpstr>Slajd 17</vt:lpstr>
      <vt:lpstr>Możliwość zatrudnienia po ukończeniu technikum w zawodzie technik ekonomista to: </vt:lpstr>
      <vt:lpstr>Slajd 19</vt:lpstr>
      <vt:lpstr>Slajd 20</vt:lpstr>
      <vt:lpstr>Handlowiec to bardzo atrakcyjny zawód na rynku pracy, który daje możliwość zatrudnienia: </vt:lpstr>
      <vt:lpstr>Slajd 22</vt:lpstr>
      <vt:lpstr>Slajd 23</vt:lpstr>
      <vt:lpstr>Slajd 24</vt:lpstr>
      <vt:lpstr> Absolwent technikum mechanicznego znajduje zatrudnienie, m.in. jako:</vt:lpstr>
      <vt:lpstr>Slajd 26</vt:lpstr>
      <vt:lpstr>Slajd 27</vt:lpstr>
      <vt:lpstr>Slajd 28</vt:lpstr>
      <vt:lpstr>Absolwent technikum budownictwa może być zatrudniony w: </vt:lpstr>
      <vt:lpstr>Slajd 30</vt:lpstr>
      <vt:lpstr>Slajd 31</vt:lpstr>
      <vt:lpstr>Slajd 32</vt:lpstr>
      <vt:lpstr> </vt:lpstr>
      <vt:lpstr>Slajd 34</vt:lpstr>
      <vt:lpstr>Slajd 35</vt:lpstr>
      <vt:lpstr>Współpraca szkoły z instytucjami  i przedsiębiorstwami</vt:lpstr>
      <vt:lpstr> W ramach współpracy uczniowie mają możliwość:</vt:lpstr>
      <vt:lpstr>UDZIAŁ SZKOŁY W PROJEKTACH </vt:lpstr>
      <vt:lpstr>  Pierwsza 16-osobowa grupa młodzieży  już  rozpoczęła praktyki zawodowe w Spoleto,  w środkowych Włoszech!</vt:lpstr>
      <vt:lpstr>Slajd 40</vt:lpstr>
      <vt:lpstr>Slajd 41</vt:lpstr>
      <vt:lpstr>Slajd 42</vt:lpstr>
      <vt:lpstr>Slajd 43</vt:lpstr>
      <vt:lpstr>    Od 1 listopada 2017 roku Zespół Szkół Technicznych w Olecku realizował projekt „Staże zawodowe w Hiszpanii kluczem do sukcesu” w ramach projektu „Ponadnarodowa mobilność uczniów i absolwentów oraz kadry kształcenia zawodowego” realizowanego ze środków POWER na zasadach Programu Erasmus+ sektor Kształcenie i szkolenia zawodowe.   W ramach tego działania 35  uczniów wyjechało do Granady w południowej Hiszpanii, by w tamtejszych zakładach pracy odbywać praktyki.  </vt:lpstr>
      <vt:lpstr>Slajd 45</vt:lpstr>
      <vt:lpstr>Slajd 46</vt:lpstr>
      <vt:lpstr>Slajd 47</vt:lpstr>
      <vt:lpstr>UROCZYSTOŚCI SZKOLNE  I POWIATOWE Z UDZIAŁEM UCZNIÓW ZST</vt:lpstr>
      <vt:lpstr>LANCE DO BOJU, SZABLE W DŁOŃ! </vt:lpstr>
      <vt:lpstr>Slajd 50</vt:lpstr>
      <vt:lpstr>Slajd 51</vt:lpstr>
      <vt:lpstr>Slajd 52</vt:lpstr>
      <vt:lpstr>Slajd 53</vt:lpstr>
      <vt:lpstr>Slajd 54</vt:lpstr>
      <vt:lpstr>Slajd 55</vt:lpstr>
      <vt:lpstr>Slajd 56</vt:lpstr>
      <vt:lpstr>          Zapraszamy Zespół Szkół Technicznych w Olecku Plac Zamkowy 2 www.zst.olecko.pl</vt:lpstr>
    </vt:vector>
  </TitlesOfParts>
  <Company>Ministerstwo Edukacji Narodowej i Sportu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ZESPÓŁ SZKÓŁ TECHNICZNYCH W OLECKU</dc:title>
  <dc:creator>administrator</dc:creator>
  <cp:lastModifiedBy>Admin</cp:lastModifiedBy>
  <cp:revision>148</cp:revision>
  <dcterms:created xsi:type="dcterms:W3CDTF">2014-02-12T11:38:49Z</dcterms:created>
  <dcterms:modified xsi:type="dcterms:W3CDTF">2019-02-18T10:36:24Z</dcterms:modified>
</cp:coreProperties>
</file>